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73" r:id="rId16"/>
    <p:sldId id="274" r:id="rId17"/>
    <p:sldId id="275" r:id="rId18"/>
    <p:sldId id="276" r:id="rId19"/>
    <p:sldId id="277" r:id="rId20"/>
    <p:sldId id="278"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4" r:id="rId34"/>
    <p:sldId id="293" r:id="rId35"/>
    <p:sldId id="295" r:id="rId36"/>
    <p:sldId id="296" r:id="rId37"/>
    <p:sldId id="297" r:id="rId38"/>
    <p:sldId id="298" r:id="rId39"/>
    <p:sldId id="299" r:id="rId40"/>
    <p:sldId id="300" r:id="rId41"/>
    <p:sldId id="301" r:id="rId42"/>
  </p:sldIdLst>
  <p:sldSz cx="9144000" cy="5143500" type="screen16x9"/>
  <p:notesSz cx="6858000" cy="9144000"/>
  <p:embeddedFontLst>
    <p:embeddedFont>
      <p:font typeface="Lato" panose="020B0604020202020204" charset="0"/>
      <p:regular r:id="rId44"/>
      <p:bold r:id="rId45"/>
      <p:italic r:id="rId46"/>
      <p:boldItalic r:id="rId47"/>
    </p:embeddedFont>
    <p:embeddedFont>
      <p:font typeface="Sniglet" panose="020B0604020202020204" charset="0"/>
      <p:regular r:id="rId48"/>
    </p:embeddedFont>
    <p:embeddedFont>
      <p:font typeface="Source Code Pro" panose="020B0604020202020204" charset="0"/>
      <p:regular r:id="rId49"/>
      <p:bold r:id="rId50"/>
    </p:embeddedFont>
    <p:embeddedFont>
      <p:font typeface="Walter Turncoat"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10D0E4"/>
    <a:srgbClr val="212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09B391-5F34-4932-997F-DF9E21EE535A}">
  <a:tblStyle styleId="{F109B391-5F34-4932-997F-DF9E21EE53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8C57C6-062F-416B-AD95-F59E512FEC20}"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56" y="4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ek Shah" userId="S::gwn941@ku.dk::c783fa9f-e8b0-430e-8731-c7b0ad9f64eb" providerId="AD" clId="Web-{458BB339-4781-468F-A992-F42527AF8390}"/>
    <pc:docChg chg="delSld modSld">
      <pc:chgData name="Vivek Shah" userId="S::gwn941@ku.dk::c783fa9f-e8b0-430e-8731-c7b0ad9f64eb" providerId="AD" clId="Web-{458BB339-4781-468F-A992-F42527AF8390}" dt="2018-06-18T10:03:57.670" v="6" actId="20577"/>
      <pc:docMkLst>
        <pc:docMk/>
      </pc:docMkLst>
      <pc:sldChg chg="del">
        <pc:chgData name="Vivek Shah" userId="S::gwn941@ku.dk::c783fa9f-e8b0-430e-8731-c7b0ad9f64eb" providerId="AD" clId="Web-{458BB339-4781-468F-A992-F42527AF8390}" dt="2018-06-18T10:03:16.308" v="1"/>
        <pc:sldMkLst>
          <pc:docMk/>
          <pc:sldMk cId="0" sldId="268"/>
        </pc:sldMkLst>
      </pc:sldChg>
      <pc:sldChg chg="del">
        <pc:chgData name="Vivek Shah" userId="S::gwn941@ku.dk::c783fa9f-e8b0-430e-8731-c7b0ad9f64eb" providerId="AD" clId="Web-{458BB339-4781-468F-A992-F42527AF8390}" dt="2018-06-18T10:03:17.060" v="2"/>
        <pc:sldMkLst>
          <pc:docMk/>
          <pc:sldMk cId="0" sldId="269"/>
        </pc:sldMkLst>
      </pc:sldChg>
      <pc:sldChg chg="del">
        <pc:chgData name="Vivek Shah" userId="S::gwn941@ku.dk::c783fa9f-e8b0-430e-8731-c7b0ad9f64eb" providerId="AD" clId="Web-{458BB339-4781-468F-A992-F42527AF8390}" dt="2018-06-18T10:03:36.652" v="3"/>
        <pc:sldMkLst>
          <pc:docMk/>
          <pc:sldMk cId="0" sldId="279"/>
        </pc:sldMkLst>
      </pc:sldChg>
      <pc:sldChg chg="del">
        <pc:chgData name="Vivek Shah" userId="S::gwn941@ku.dk::c783fa9f-e8b0-430e-8731-c7b0ad9f64eb" providerId="AD" clId="Web-{458BB339-4781-468F-A992-F42527AF8390}" dt="2018-06-18T10:03:37.886" v="4"/>
        <pc:sldMkLst>
          <pc:docMk/>
          <pc:sldMk cId="0" sldId="280"/>
        </pc:sldMkLst>
      </pc:sldChg>
      <pc:sldChg chg="modSp">
        <pc:chgData name="Vivek Shah" userId="S::gwn941@ku.dk::c783fa9f-e8b0-430e-8731-c7b0ad9f64eb" providerId="AD" clId="Web-{458BB339-4781-468F-A992-F42527AF8390}" dt="2018-06-18T10:03:57.670" v="6" actId="20577"/>
        <pc:sldMkLst>
          <pc:docMk/>
          <pc:sldMk cId="0" sldId="284"/>
        </pc:sldMkLst>
        <pc:spChg chg="mod">
          <ac:chgData name="Vivek Shah" userId="S::gwn941@ku.dk::c783fa9f-e8b0-430e-8731-c7b0ad9f64eb" providerId="AD" clId="Web-{458BB339-4781-468F-A992-F42527AF8390}" dt="2018-06-18T10:03:57.670" v="6" actId="20577"/>
          <ac:spMkLst>
            <pc:docMk/>
            <pc:sldMk cId="0" sldId="284"/>
            <ac:spMk id="585" creationId="{00000000-0000-0000-0000-000000000000}"/>
          </ac:spMkLst>
        </pc:spChg>
      </pc:sldChg>
      <pc:sldChg chg="del">
        <pc:chgData name="Vivek Shah" userId="S::gwn941@ku.dk::c783fa9f-e8b0-430e-8731-c7b0ad9f64eb" providerId="AD" clId="Web-{458BB339-4781-468F-A992-F42527AF8390}" dt="2018-06-18T10:03:10.917" v="0"/>
        <pc:sldMkLst>
          <pc:docMk/>
          <pc:sldMk cId="3370365086"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Add tuple vs relational databases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Add tuple vs relational databases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Change crosses to some other bullet mark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growth of web and mobile computing devices has altered the landscape of classical OLTP processing applications. This class of new OLTP applications now include various new evolving domains such as MMORPG, online trading applications, evolving retail platforms, digital exchange applications, online bidding applications, payment gateways, social networking applications, e-commerce applications, collaborative editing platforms.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Change crosses to some other bullet mark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1" name="Shape 5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2" name="Shape 6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9" name="Shape 6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6" name="Shape 6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0" name="Shape 6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new class of OLTP applications exhibit properties which bear resemblance to classic OLTP applications in their need for performance demands. However, they are exhibiting increasingly complexity of application logic that interacts with data owing to application diversity. The examples of growing application logic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7" name="Shape 6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4" name="Shape 7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2" name="Shape 7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6" name="Shape 7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9" name="Shape 7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3" name="Shape 7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2" name="Shape 7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9" name="Shape 7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6" name="Shape 7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Discuss how stored procedures in the database are key for performance of new OLTP applications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1" name="Shape 7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8" name="Shape 7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Elaborate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Shape 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rtl="0">
              <a:spcBef>
                <a:spcPts val="0"/>
              </a:spcBef>
              <a:spcAft>
                <a:spcPts val="0"/>
              </a:spcAft>
              <a:buSzPts val="3000"/>
              <a:buChar char="■"/>
              <a:defRPr sz="3000"/>
            </a:lvl9pPr>
          </a:lstStyle>
          <a:p>
            <a:endParaRPr/>
          </a:p>
        </p:txBody>
      </p:sp>
      <p:sp>
        <p:nvSpPr>
          <p:cNvPr id="17" name="Shape 17"/>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Shape 18"/>
          <p:cNvSpPr/>
          <p:nvPr/>
        </p:nvSpPr>
        <p:spPr>
          <a:xfrm>
            <a:off x="4128150" y="550650"/>
            <a:ext cx="887711" cy="849160"/>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2" name="Shape 22"/>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23" name="Shape 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6" name="Shape 2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Shape 27"/>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 name="Shape 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Shape 31"/>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2" name="Shape 32"/>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3" name="Shape 33"/>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4" name="Shape 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7" name="Shape 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40" name="Shape 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Shape 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lstStyle>
            <a:lvl1pPr lvl="0"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rtl="0">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Shape 7"/>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lstStyle>
            <a:lvl1pPr marL="457200" lvl="0" indent="-355600" rtl="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rtl="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
        <p:nvSpPr>
          <p:cNvPr id="8" name="Shape 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FFFFFF"/>
                </a:solidFill>
                <a:latin typeface="Sniglet"/>
                <a:ea typeface="Sniglet"/>
                <a:cs typeface="Sniglet"/>
                <a:sym typeface="Sniglet"/>
              </a:defRPr>
            </a:lvl1pPr>
            <a:lvl2pPr lvl="1" algn="r" rtl="0">
              <a:buNone/>
              <a:defRPr sz="1300">
                <a:solidFill>
                  <a:srgbClr val="FFFFFF"/>
                </a:solidFill>
                <a:latin typeface="Sniglet"/>
                <a:ea typeface="Sniglet"/>
                <a:cs typeface="Sniglet"/>
                <a:sym typeface="Sniglet"/>
              </a:defRPr>
            </a:lvl2pPr>
            <a:lvl3pPr lvl="2" algn="r" rtl="0">
              <a:buNone/>
              <a:defRPr sz="1300">
                <a:solidFill>
                  <a:srgbClr val="FFFFFF"/>
                </a:solidFill>
                <a:latin typeface="Sniglet"/>
                <a:ea typeface="Sniglet"/>
                <a:cs typeface="Sniglet"/>
                <a:sym typeface="Sniglet"/>
              </a:defRPr>
            </a:lvl3pPr>
            <a:lvl4pPr lvl="3" algn="r" rtl="0">
              <a:buNone/>
              <a:defRPr sz="1300">
                <a:solidFill>
                  <a:srgbClr val="FFFFFF"/>
                </a:solidFill>
                <a:latin typeface="Sniglet"/>
                <a:ea typeface="Sniglet"/>
                <a:cs typeface="Sniglet"/>
                <a:sym typeface="Sniglet"/>
              </a:defRPr>
            </a:lvl4pPr>
            <a:lvl5pPr lvl="4" algn="r" rtl="0">
              <a:buNone/>
              <a:defRPr sz="1300">
                <a:solidFill>
                  <a:srgbClr val="FFFFFF"/>
                </a:solidFill>
                <a:latin typeface="Sniglet"/>
                <a:ea typeface="Sniglet"/>
                <a:cs typeface="Sniglet"/>
                <a:sym typeface="Sniglet"/>
              </a:defRPr>
            </a:lvl5pPr>
            <a:lvl6pPr lvl="5" algn="r" rtl="0">
              <a:buNone/>
              <a:defRPr sz="1300">
                <a:solidFill>
                  <a:srgbClr val="FFFFFF"/>
                </a:solidFill>
                <a:latin typeface="Sniglet"/>
                <a:ea typeface="Sniglet"/>
                <a:cs typeface="Sniglet"/>
                <a:sym typeface="Sniglet"/>
              </a:defRPr>
            </a:lvl6pPr>
            <a:lvl7pPr lvl="6" algn="r" rtl="0">
              <a:buNone/>
              <a:defRPr sz="1300">
                <a:solidFill>
                  <a:srgbClr val="FFFFFF"/>
                </a:solidFill>
                <a:latin typeface="Sniglet"/>
                <a:ea typeface="Sniglet"/>
                <a:cs typeface="Sniglet"/>
                <a:sym typeface="Sniglet"/>
              </a:defRPr>
            </a:lvl7pPr>
            <a:lvl8pPr lvl="7" algn="r" rtl="0">
              <a:buNone/>
              <a:defRPr sz="1300">
                <a:solidFill>
                  <a:srgbClr val="FFFFFF"/>
                </a:solidFill>
                <a:latin typeface="Sniglet"/>
                <a:ea typeface="Sniglet"/>
                <a:cs typeface="Sniglet"/>
                <a:sym typeface="Sniglet"/>
              </a:defRPr>
            </a:lvl8pPr>
            <a:lvl9pPr lvl="8" algn="r" rtl="0">
              <a:buNone/>
              <a:defRPr sz="1300">
                <a:solidFill>
                  <a:srgbClr val="FFFFFF"/>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7.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21.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600450" y="506650"/>
            <a:ext cx="7943100" cy="222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200">
                <a:solidFill>
                  <a:srgbClr val="00FFFF"/>
                </a:solidFill>
              </a:rPr>
              <a:t>Reactors: A Case for Predictable, Virtualized </a:t>
            </a:r>
            <a:endParaRPr sz="4200">
              <a:solidFill>
                <a:srgbClr val="00FFFF"/>
              </a:solidFill>
            </a:endParaRPr>
          </a:p>
          <a:p>
            <a:pPr marL="0" lvl="0" indent="0">
              <a:spcBef>
                <a:spcPts val="0"/>
              </a:spcBef>
              <a:spcAft>
                <a:spcPts val="0"/>
              </a:spcAft>
              <a:buNone/>
            </a:pPr>
            <a:r>
              <a:rPr lang="en" sz="4200">
                <a:solidFill>
                  <a:srgbClr val="00FFFF"/>
                </a:solidFill>
              </a:rPr>
              <a:t>Actor Database Systems</a:t>
            </a:r>
            <a:endParaRPr sz="4200">
              <a:solidFill>
                <a:srgbClr val="00FFFF"/>
              </a:solidFill>
            </a:endParaRPr>
          </a:p>
        </p:txBody>
      </p:sp>
      <p:sp>
        <p:nvSpPr>
          <p:cNvPr id="48" name="Shape 48"/>
          <p:cNvSpPr/>
          <p:nvPr/>
        </p:nvSpPr>
        <p:spPr>
          <a:xfrm>
            <a:off x="1281076" y="2626675"/>
            <a:ext cx="4149185"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0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txBox="1">
            <a:spLocks noGrp="1"/>
          </p:cNvSpPr>
          <p:nvPr>
            <p:ph type="subTitle" idx="4294967295"/>
          </p:nvPr>
        </p:nvSpPr>
        <p:spPr>
          <a:xfrm>
            <a:off x="1361025" y="3395051"/>
            <a:ext cx="6593700" cy="103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solidFill>
                  <a:srgbClr val="FFA502"/>
                </a:solidFill>
              </a:rPr>
              <a:t>Vivek Shah ,  Marcos Antonio Vaz Salles</a:t>
            </a:r>
            <a:endParaRPr sz="2400">
              <a:solidFill>
                <a:srgbClr val="FFA502"/>
              </a:solidFill>
            </a:endParaRPr>
          </a:p>
          <a:p>
            <a:pPr marL="0" lvl="0" indent="0" algn="ctr" rtl="0">
              <a:spcBef>
                <a:spcPts val="600"/>
              </a:spcBef>
              <a:spcAft>
                <a:spcPts val="0"/>
              </a:spcAft>
              <a:buNone/>
            </a:pPr>
            <a:r>
              <a:rPr lang="en" sz="2400">
                <a:solidFill>
                  <a:srgbClr val="FFA502"/>
                </a:solidFill>
              </a:rPr>
              <a:t>University of Copenhagen (DMS@DIKU)</a:t>
            </a:r>
            <a:endParaRPr sz="2400">
              <a:solidFill>
                <a:srgbClr val="FFA502"/>
              </a:solidFill>
            </a:endParaRPr>
          </a:p>
        </p:txBody>
      </p:sp>
      <p:sp>
        <p:nvSpPr>
          <p:cNvPr id="50" name="Shape 50"/>
          <p:cNvSpPr/>
          <p:nvPr/>
        </p:nvSpPr>
        <p:spPr>
          <a:xfrm>
            <a:off x="2215854" y="3904075"/>
            <a:ext cx="1244254"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A50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000" y="256375"/>
            <a:ext cx="91560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Talk outline</a:t>
            </a:r>
            <a:endParaRPr>
              <a:solidFill>
                <a:srgbClr val="FFA502"/>
              </a:solidFill>
            </a:endParaRPr>
          </a:p>
        </p:txBody>
      </p:sp>
      <p:sp>
        <p:nvSpPr>
          <p:cNvPr id="208" name="Shape 20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10</a:t>
            </a:fld>
            <a:endParaRPr/>
          </a:p>
        </p:txBody>
      </p:sp>
      <p:sp>
        <p:nvSpPr>
          <p:cNvPr id="209" name="Shape 209"/>
          <p:cNvSpPr txBox="1">
            <a:spLocks noGrp="1"/>
          </p:cNvSpPr>
          <p:nvPr>
            <p:ph type="body" idx="1"/>
          </p:nvPr>
        </p:nvSpPr>
        <p:spPr>
          <a:xfrm>
            <a:off x="1210350" y="937675"/>
            <a:ext cx="7117800" cy="3728100"/>
          </a:xfrm>
          <a:prstGeom prst="rect">
            <a:avLst/>
          </a:prstGeom>
        </p:spPr>
        <p:txBody>
          <a:bodyPr spcFirstLastPara="1" wrap="square" lIns="91425" tIns="91425" rIns="91425" bIns="91425" anchor="ctr" anchorCtr="0">
            <a:noAutofit/>
          </a:bodyPr>
          <a:lstStyle/>
          <a:p>
            <a:pPr marL="457200" lvl="0" indent="-381000" rtl="0">
              <a:lnSpc>
                <a:spcPct val="200000"/>
              </a:lnSpc>
              <a:spcBef>
                <a:spcPts val="600"/>
              </a:spcBef>
              <a:spcAft>
                <a:spcPts val="0"/>
              </a:spcAft>
              <a:buClr>
                <a:schemeClr val="dk2"/>
              </a:buClr>
              <a:buSzPts val="2400"/>
              <a:buAutoNum type="arabicPeriod"/>
            </a:pPr>
            <a:r>
              <a:rPr lang="en" sz="2400" dirty="0">
                <a:solidFill>
                  <a:schemeClr val="tx2"/>
                </a:solidFill>
              </a:rPr>
              <a:t>Motivation / Problem Statement</a:t>
            </a:r>
            <a:endParaRPr sz="2400" dirty="0">
              <a:solidFill>
                <a:schemeClr val="tx2"/>
              </a:solidFill>
            </a:endParaRPr>
          </a:p>
          <a:p>
            <a:pPr marL="0" lvl="0" indent="0" rtl="0">
              <a:lnSpc>
                <a:spcPct val="200000"/>
              </a:lnSpc>
              <a:spcBef>
                <a:spcPts val="600"/>
              </a:spcBef>
              <a:spcAft>
                <a:spcPts val="0"/>
              </a:spcAft>
              <a:buNone/>
            </a:pPr>
            <a:r>
              <a:rPr lang="en" sz="2400" dirty="0">
                <a:solidFill>
                  <a:schemeClr val="lt1"/>
                </a:solidFill>
              </a:rPr>
              <a:t>2.   Relational Actor Programming Model (</a:t>
            </a:r>
            <a:r>
              <a:rPr lang="en" sz="2400" b="1" dirty="0">
                <a:solidFill>
                  <a:srgbClr val="00FFFF"/>
                </a:solidFill>
                <a:latin typeface="Walter Turncoat"/>
                <a:ea typeface="Walter Turncoat"/>
                <a:cs typeface="Walter Turncoat"/>
                <a:sym typeface="Walter Turncoat"/>
              </a:rPr>
              <a:t>Reactor</a:t>
            </a:r>
            <a:r>
              <a:rPr lang="en" sz="2400" dirty="0">
                <a:solidFill>
                  <a:schemeClr val="lt1"/>
                </a:solidFill>
              </a:rPr>
              <a:t>)</a:t>
            </a:r>
            <a:endParaRPr sz="2400" dirty="0">
              <a:solidFill>
                <a:schemeClr val="lt1"/>
              </a:solidFill>
            </a:endParaRPr>
          </a:p>
          <a:p>
            <a:pPr marL="0" lvl="0" indent="0" rtl="0">
              <a:lnSpc>
                <a:spcPct val="200000"/>
              </a:lnSpc>
              <a:spcBef>
                <a:spcPts val="600"/>
              </a:spcBef>
              <a:spcAft>
                <a:spcPts val="0"/>
              </a:spcAft>
              <a:buNone/>
            </a:pPr>
            <a:r>
              <a:rPr lang="en" sz="2400" dirty="0">
                <a:solidFill>
                  <a:schemeClr val="lt1"/>
                </a:solidFill>
              </a:rPr>
              <a:t>3.   Relational Actor Database System (</a:t>
            </a:r>
            <a:r>
              <a:rPr lang="en" sz="2400" b="1" dirty="0">
                <a:solidFill>
                  <a:srgbClr val="00FFFF"/>
                </a:solidFill>
                <a:latin typeface="Walter Turncoat"/>
                <a:ea typeface="Walter Turncoat"/>
                <a:cs typeface="Walter Turncoat"/>
                <a:sym typeface="Walter Turncoat"/>
              </a:rPr>
              <a:t>ReactDB</a:t>
            </a:r>
            <a:r>
              <a:rPr lang="en" sz="2400" dirty="0">
                <a:solidFill>
                  <a:schemeClr val="lt1"/>
                </a:solidFill>
              </a:rPr>
              <a:t>)</a:t>
            </a:r>
            <a:endParaRPr sz="2400" dirty="0">
              <a:solidFill>
                <a:schemeClr val="lt1"/>
              </a:solidFill>
            </a:endParaRPr>
          </a:p>
          <a:p>
            <a:pPr marL="0" lvl="0" indent="0" rtl="0">
              <a:lnSpc>
                <a:spcPct val="200000"/>
              </a:lnSpc>
              <a:spcBef>
                <a:spcPts val="600"/>
              </a:spcBef>
              <a:spcAft>
                <a:spcPts val="0"/>
              </a:spcAft>
              <a:buNone/>
            </a:pPr>
            <a:r>
              <a:rPr lang="en" sz="2400" dirty="0">
                <a:solidFill>
                  <a:schemeClr val="lt1"/>
                </a:solidFill>
              </a:rPr>
              <a:t>4.   Evaluation</a:t>
            </a:r>
            <a:endParaRPr sz="2400" dirty="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827075" y="2127425"/>
            <a:ext cx="7772400" cy="2192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a:p>
          <a:p>
            <a:pPr marL="0" lvl="0" indent="0" rtl="0">
              <a:spcBef>
                <a:spcPts val="0"/>
              </a:spcBef>
              <a:spcAft>
                <a:spcPts val="0"/>
              </a:spcAft>
              <a:buNone/>
            </a:pPr>
            <a:r>
              <a:rPr lang="en">
                <a:solidFill>
                  <a:srgbClr val="00FFFF"/>
                </a:solidFill>
              </a:rPr>
              <a:t>Relational actor programming model (</a:t>
            </a:r>
            <a:r>
              <a:rPr lang="en" b="1">
                <a:solidFill>
                  <a:srgbClr val="00FFFF"/>
                </a:solidFill>
              </a:rPr>
              <a:t>REACTOR</a:t>
            </a:r>
            <a:r>
              <a:rPr lang="en">
                <a:solidFill>
                  <a:srgbClr val="00FFFF"/>
                </a:solidFill>
              </a:rPr>
              <a:t>)</a:t>
            </a:r>
            <a:endParaRPr>
              <a:solidFill>
                <a:srgbClr val="00FFFF"/>
              </a:solidFill>
            </a:endParaRPr>
          </a:p>
        </p:txBody>
      </p:sp>
      <p:sp>
        <p:nvSpPr>
          <p:cNvPr id="215" name="Shape 215"/>
          <p:cNvSpPr/>
          <p:nvPr/>
        </p:nvSpPr>
        <p:spPr>
          <a:xfrm>
            <a:off x="3617075" y="256025"/>
            <a:ext cx="1824693"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11</a:t>
            </a:fld>
            <a:endParaRPr/>
          </a:p>
        </p:txBody>
      </p:sp>
      <p:sp>
        <p:nvSpPr>
          <p:cNvPr id="217" name="Shape 217"/>
          <p:cNvSpPr txBox="1"/>
          <p:nvPr/>
        </p:nvSpPr>
        <p:spPr>
          <a:xfrm>
            <a:off x="3849900" y="542025"/>
            <a:ext cx="1444200" cy="10884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6000">
                <a:solidFill>
                  <a:srgbClr val="00FFFF"/>
                </a:solidFill>
                <a:latin typeface="Walter Turncoat"/>
                <a:ea typeface="Walter Turncoat"/>
                <a:cs typeface="Walter Turncoat"/>
                <a:sym typeface="Walter Turncoat"/>
              </a:rPr>
              <a:t>2.</a:t>
            </a:r>
            <a:endParaRPr sz="6000">
              <a:solidFill>
                <a:srgbClr val="00FFFF"/>
              </a:solidFill>
              <a:latin typeface="Walter Turncoat"/>
              <a:ea typeface="Walter Turncoat"/>
              <a:cs typeface="Walter Turncoat"/>
              <a:sym typeface="Walter Turncoat"/>
            </a:endParaRPr>
          </a:p>
        </p:txBody>
      </p:sp>
      <p:sp>
        <p:nvSpPr>
          <p:cNvPr id="218" name="Shape 218"/>
          <p:cNvSpPr/>
          <p:nvPr/>
        </p:nvSpPr>
        <p:spPr>
          <a:xfrm>
            <a:off x="3429770" y="4238950"/>
            <a:ext cx="2854417"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0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6000" y="51675"/>
            <a:ext cx="9156000" cy="78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rgbClr val="FFA502"/>
                </a:solidFill>
              </a:rPr>
              <a:t>S</a:t>
            </a:r>
            <a:r>
              <a:rPr lang="en" dirty="0">
                <a:solidFill>
                  <a:srgbClr val="FFA502"/>
                </a:solidFill>
              </a:rPr>
              <a:t>implified bitcoin exchange application</a:t>
            </a:r>
            <a:endParaRPr dirty="0">
              <a:solidFill>
                <a:srgbClr val="FFA502"/>
              </a:solidFill>
            </a:endParaRPr>
          </a:p>
        </p:txBody>
      </p:sp>
      <p:sp>
        <p:nvSpPr>
          <p:cNvPr id="224" name="Shape 2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12</a:t>
            </a:fld>
            <a:endParaRPr/>
          </a:p>
        </p:txBody>
      </p:sp>
      <p:graphicFrame>
        <p:nvGraphicFramePr>
          <p:cNvPr id="225" name="Shape 225"/>
          <p:cNvGraphicFramePr/>
          <p:nvPr/>
        </p:nvGraphicFramePr>
        <p:xfrm>
          <a:off x="6146300" y="1091250"/>
          <a:ext cx="1772600" cy="609540"/>
        </p:xfrm>
        <a:graphic>
          <a:graphicData uri="http://schemas.openxmlformats.org/drawingml/2006/table">
            <a:tbl>
              <a:tblPr>
                <a:noFill/>
                <a:tableStyleId>{F109B391-5F34-4932-997F-DF9E21EE535A}</a:tableStyleId>
              </a:tblPr>
              <a:tblGrid>
                <a:gridCol w="886300">
                  <a:extLst>
                    <a:ext uri="{9D8B030D-6E8A-4147-A177-3AD203B41FA5}">
                      <a16:colId xmlns:a16="http://schemas.microsoft.com/office/drawing/2014/main" val="20000"/>
                    </a:ext>
                  </a:extLst>
                </a:gridCol>
                <a:gridCol w="886300">
                  <a:extLst>
                    <a:ext uri="{9D8B030D-6E8A-4147-A177-3AD203B41FA5}">
                      <a16:colId xmlns:a16="http://schemas.microsoft.com/office/drawing/2014/main" val="20001"/>
                    </a:ext>
                  </a:extLst>
                </a:gridCol>
              </a:tblGrid>
              <a:tr h="234075">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P_EXPOSURE</a:t>
                      </a:r>
                      <a:endParaRPr sz="800">
                        <a:solidFill>
                          <a:schemeClr val="lt1"/>
                        </a:solidFill>
                        <a:latin typeface="Source Code Pro"/>
                        <a:ea typeface="Source Code Pro"/>
                        <a:cs typeface="Source Code Pro"/>
                        <a:sym typeface="Source Code Pro"/>
                      </a:endParaRPr>
                    </a:p>
                  </a:txBody>
                  <a:tcPr marL="91425" marR="91425" marT="91425" marB="91425">
                    <a:solidFill>
                      <a:srgbClr val="434343"/>
                    </a:solidFill>
                  </a:tcPr>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G_RISK</a:t>
                      </a:r>
                      <a:endParaRPr sz="800">
                        <a:solidFill>
                          <a:schemeClr val="lt1"/>
                        </a:solidFill>
                        <a:latin typeface="Source Code Pro"/>
                        <a:ea typeface="Source Code Pro"/>
                        <a:cs typeface="Source Code Pro"/>
                        <a:sym typeface="Source Code Pro"/>
                      </a:endParaRPr>
                    </a:p>
                  </a:txBody>
                  <a:tcPr marL="91425" marR="91425" marT="91425" marB="91425">
                    <a:solidFill>
                      <a:srgbClr val="434343"/>
                    </a:solidFill>
                  </a:tcPr>
                </a:tc>
                <a:extLst>
                  <a:ext uri="{0D108BD9-81ED-4DB2-BD59-A6C34878D82A}">
                    <a16:rowId xmlns:a16="http://schemas.microsoft.com/office/drawing/2014/main" val="10000"/>
                  </a:ext>
                </a:extLst>
              </a:tr>
              <a:tr h="234075">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50000000</a:t>
                      </a:r>
                      <a:endParaRPr sz="800">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23400000</a:t>
                      </a:r>
                      <a:endParaRPr sz="800">
                        <a:solidFill>
                          <a:schemeClr val="lt1"/>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226" name="Shape 226"/>
          <p:cNvGraphicFramePr/>
          <p:nvPr>
            <p:extLst>
              <p:ext uri="{D42A27DB-BD31-4B8C-83A1-F6EECF244321}">
                <p14:modId xmlns:p14="http://schemas.microsoft.com/office/powerpoint/2010/main" val="1458837705"/>
              </p:ext>
            </p:extLst>
          </p:nvPr>
        </p:nvGraphicFramePr>
        <p:xfrm>
          <a:off x="5538300" y="2084050"/>
          <a:ext cx="2988600" cy="1158150"/>
        </p:xfrm>
        <a:graphic>
          <a:graphicData uri="http://schemas.openxmlformats.org/drawingml/2006/table">
            <a:tbl>
              <a:tblPr>
                <a:noFill/>
                <a:tableStyleId>{F109B391-5F34-4932-997F-DF9E21EE535A}</a:tableStyleId>
              </a:tblPr>
              <a:tblGrid>
                <a:gridCol w="747150">
                  <a:extLst>
                    <a:ext uri="{9D8B030D-6E8A-4147-A177-3AD203B41FA5}">
                      <a16:colId xmlns:a16="http://schemas.microsoft.com/office/drawing/2014/main" val="20000"/>
                    </a:ext>
                  </a:extLst>
                </a:gridCol>
                <a:gridCol w="747150">
                  <a:extLst>
                    <a:ext uri="{9D8B030D-6E8A-4147-A177-3AD203B41FA5}">
                      <a16:colId xmlns:a16="http://schemas.microsoft.com/office/drawing/2014/main" val="20001"/>
                    </a:ext>
                  </a:extLst>
                </a:gridCol>
                <a:gridCol w="747150">
                  <a:extLst>
                    <a:ext uri="{9D8B030D-6E8A-4147-A177-3AD203B41FA5}">
                      <a16:colId xmlns:a16="http://schemas.microsoft.com/office/drawing/2014/main" val="20002"/>
                    </a:ext>
                  </a:extLst>
                </a:gridCol>
                <a:gridCol w="747150">
                  <a:extLst>
                    <a:ext uri="{9D8B030D-6E8A-4147-A177-3AD203B41FA5}">
                      <a16:colId xmlns:a16="http://schemas.microsoft.com/office/drawing/2014/main" val="20003"/>
                    </a:ext>
                  </a:extLst>
                </a:gridCol>
              </a:tblGrid>
              <a:tr h="280800">
                <a:tc>
                  <a:txBody>
                    <a:bodyPr/>
                    <a:lstStyle/>
                    <a:p>
                      <a:pPr marL="0" lvl="0" indent="0" algn="ctr" rtl="0">
                        <a:lnSpc>
                          <a:spcPct val="100000"/>
                        </a:lnSpc>
                        <a:spcBef>
                          <a:spcPts val="0"/>
                        </a:spcBef>
                        <a:spcAft>
                          <a:spcPts val="0"/>
                        </a:spcAft>
                        <a:buNone/>
                      </a:pPr>
                      <a:r>
                        <a:rPr lang="en" sz="800">
                          <a:solidFill>
                            <a:schemeClr val="lt1"/>
                          </a:solidFill>
                          <a:latin typeface="Source Code Pro"/>
                          <a:ea typeface="Source Code Pro"/>
                          <a:cs typeface="Source Code Pro"/>
                          <a:sym typeface="Source Code Pro"/>
                        </a:rPr>
                        <a:t>NAME</a:t>
                      </a:r>
                      <a:endParaRPr sz="800">
                        <a:solidFill>
                          <a:schemeClr val="lt1"/>
                        </a:solidFill>
                        <a:latin typeface="Source Code Pro"/>
                        <a:ea typeface="Source Code Pro"/>
                        <a:cs typeface="Source Code Pro"/>
                        <a:sym typeface="Source Code Pro"/>
                      </a:endParaRPr>
                    </a:p>
                  </a:txBody>
                  <a:tcPr marL="91425" marR="91425" marT="91425" marB="91425">
                    <a:solidFill>
                      <a:srgbClr val="434343"/>
                    </a:solidFill>
                  </a:tcPr>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RISK</a:t>
                      </a:r>
                      <a:endParaRPr sz="800">
                        <a:solidFill>
                          <a:schemeClr val="lt1"/>
                        </a:solidFill>
                        <a:latin typeface="Source Code Pro"/>
                        <a:ea typeface="Source Code Pro"/>
                        <a:cs typeface="Source Code Pro"/>
                        <a:sym typeface="Source Code Pro"/>
                      </a:endParaRPr>
                    </a:p>
                  </a:txBody>
                  <a:tcPr marL="91425" marR="91425" marT="91425" marB="91425">
                    <a:solidFill>
                      <a:srgbClr val="434343"/>
                    </a:solidFill>
                  </a:tcPr>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TIME</a:t>
                      </a:r>
                      <a:endParaRPr sz="800">
                        <a:solidFill>
                          <a:schemeClr val="lt1"/>
                        </a:solidFill>
                        <a:latin typeface="Source Code Pro"/>
                        <a:ea typeface="Source Code Pro"/>
                        <a:cs typeface="Source Code Pro"/>
                        <a:sym typeface="Source Code Pro"/>
                      </a:endParaRPr>
                    </a:p>
                  </a:txBody>
                  <a:tcPr marL="91425" marR="91425" marT="91425" marB="91425">
                    <a:solidFill>
                      <a:srgbClr val="434343"/>
                    </a:solidFill>
                  </a:tcPr>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WINDOW</a:t>
                      </a:r>
                      <a:endParaRPr sz="800">
                        <a:solidFill>
                          <a:schemeClr val="lt1"/>
                        </a:solidFill>
                        <a:latin typeface="Source Code Pro"/>
                        <a:ea typeface="Source Code Pro"/>
                        <a:cs typeface="Source Code Pro"/>
                        <a:sym typeface="Source Code Pro"/>
                      </a:endParaRPr>
                    </a:p>
                  </a:txBody>
                  <a:tcPr marL="91425" marR="91425" marT="91425" marB="91425">
                    <a:solidFill>
                      <a:srgbClr val="434343"/>
                    </a:solidFill>
                  </a:tcPr>
                </a:tc>
                <a:extLst>
                  <a:ext uri="{0D108BD9-81ED-4DB2-BD59-A6C34878D82A}">
                    <a16:rowId xmlns:a16="http://schemas.microsoft.com/office/drawing/2014/main" val="10000"/>
                  </a:ext>
                </a:extLst>
              </a:tr>
              <a:tr h="394200">
                <a:tc>
                  <a:txBody>
                    <a:bodyPr/>
                    <a:lstStyle/>
                    <a:p>
                      <a:pPr marL="0" lvl="0" indent="0" algn="ctr" rtl="0">
                        <a:spcBef>
                          <a:spcPts val="0"/>
                        </a:spcBef>
                        <a:spcAft>
                          <a:spcPts val="0"/>
                        </a:spcAft>
                        <a:buNone/>
                      </a:pPr>
                      <a:r>
                        <a:rPr lang="en-US" sz="800" dirty="0">
                          <a:solidFill>
                            <a:schemeClr val="lt1"/>
                          </a:solidFill>
                          <a:latin typeface="Source Code Pro"/>
                          <a:ea typeface="Source Code Pro"/>
                          <a:cs typeface="Source Code Pro"/>
                          <a:sym typeface="Source Code Pro"/>
                        </a:rPr>
                        <a:t>CBIT</a:t>
                      </a:r>
                      <a:r>
                        <a:rPr lang="en" sz="800" dirty="0">
                          <a:solidFill>
                            <a:schemeClr val="lt1"/>
                          </a:solidFill>
                          <a:latin typeface="Source Code Pro"/>
                          <a:ea typeface="Source Code Pro"/>
                          <a:cs typeface="Source Code Pro"/>
                          <a:sym typeface="Source Code Pro"/>
                        </a:rPr>
                        <a:t>_DK</a:t>
                      </a:r>
                      <a:endParaRPr sz="800" dirty="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2341569</a:t>
                      </a:r>
                      <a:endParaRPr sz="80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18-11-17</a:t>
                      </a:r>
                      <a:endParaRPr sz="800">
                        <a:solidFill>
                          <a:schemeClr val="lt1"/>
                        </a:solidFill>
                        <a:latin typeface="Source Code Pro"/>
                        <a:ea typeface="Source Code Pro"/>
                        <a:cs typeface="Source Code Pro"/>
                        <a:sym typeface="Source Code Pro"/>
                      </a:endParaRPr>
                    </a:p>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11:45:67</a:t>
                      </a:r>
                      <a:endParaRPr sz="80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10</a:t>
                      </a:r>
                      <a:endParaRPr sz="800">
                        <a:solidFill>
                          <a:schemeClr val="lt1"/>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r h="394200">
                <a:tc>
                  <a:txBody>
                    <a:bodyPr/>
                    <a:lstStyle/>
                    <a:p>
                      <a:pPr marL="0" lvl="0" indent="0" algn="ctr" rtl="0">
                        <a:spcBef>
                          <a:spcPts val="0"/>
                        </a:spcBef>
                        <a:spcAft>
                          <a:spcPts val="0"/>
                        </a:spcAft>
                        <a:buNone/>
                      </a:pPr>
                      <a:r>
                        <a:rPr lang="en" sz="800" dirty="0">
                          <a:solidFill>
                            <a:schemeClr val="lt1"/>
                          </a:solidFill>
                          <a:latin typeface="Source Code Pro"/>
                          <a:ea typeface="Source Code Pro"/>
                          <a:cs typeface="Source Code Pro"/>
                          <a:sym typeface="Source Code Pro"/>
                        </a:rPr>
                        <a:t>XBIT_US</a:t>
                      </a:r>
                      <a:endParaRPr sz="800" dirty="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5909863</a:t>
                      </a:r>
                      <a:endParaRPr sz="80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18-11-17</a:t>
                      </a:r>
                      <a:endParaRPr sz="800">
                        <a:solidFill>
                          <a:schemeClr val="lt1"/>
                        </a:solidFill>
                        <a:latin typeface="Source Code Pro"/>
                        <a:ea typeface="Source Code Pro"/>
                        <a:cs typeface="Source Code Pro"/>
                        <a:sym typeface="Source Code Pro"/>
                      </a:endParaRPr>
                    </a:p>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11:43:34</a:t>
                      </a:r>
                      <a:endParaRPr sz="80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dirty="0">
                          <a:solidFill>
                            <a:schemeClr val="lt1"/>
                          </a:solidFill>
                          <a:latin typeface="Source Code Pro"/>
                          <a:ea typeface="Source Code Pro"/>
                          <a:cs typeface="Source Code Pro"/>
                          <a:sym typeface="Source Code Pro"/>
                        </a:rPr>
                        <a:t>30</a:t>
                      </a:r>
                      <a:endParaRPr sz="800" dirty="0">
                        <a:solidFill>
                          <a:schemeClr val="lt1"/>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2"/>
                  </a:ext>
                </a:extLst>
              </a:tr>
            </a:tbl>
          </a:graphicData>
        </a:graphic>
      </p:graphicFrame>
      <p:graphicFrame>
        <p:nvGraphicFramePr>
          <p:cNvPr id="227" name="Shape 227"/>
          <p:cNvGraphicFramePr/>
          <p:nvPr>
            <p:extLst>
              <p:ext uri="{D42A27DB-BD31-4B8C-83A1-F6EECF244321}">
                <p14:modId xmlns:p14="http://schemas.microsoft.com/office/powerpoint/2010/main" val="3681875457"/>
              </p:ext>
            </p:extLst>
          </p:nvPr>
        </p:nvGraphicFramePr>
        <p:xfrm>
          <a:off x="5522700" y="3506675"/>
          <a:ext cx="3019775" cy="1219080"/>
        </p:xfrm>
        <a:graphic>
          <a:graphicData uri="http://schemas.openxmlformats.org/drawingml/2006/table">
            <a:tbl>
              <a:tblPr>
                <a:noFill/>
                <a:tableStyleId>{F109B391-5F34-4932-997F-DF9E21EE535A}</a:tableStyleId>
              </a:tblPr>
              <a:tblGrid>
                <a:gridCol w="762975">
                  <a:extLst>
                    <a:ext uri="{9D8B030D-6E8A-4147-A177-3AD203B41FA5}">
                      <a16:colId xmlns:a16="http://schemas.microsoft.com/office/drawing/2014/main" val="20000"/>
                    </a:ext>
                  </a:extLst>
                </a:gridCol>
                <a:gridCol w="762975">
                  <a:extLst>
                    <a:ext uri="{9D8B030D-6E8A-4147-A177-3AD203B41FA5}">
                      <a16:colId xmlns:a16="http://schemas.microsoft.com/office/drawing/2014/main" val="20001"/>
                    </a:ext>
                  </a:extLst>
                </a:gridCol>
                <a:gridCol w="762975">
                  <a:extLst>
                    <a:ext uri="{9D8B030D-6E8A-4147-A177-3AD203B41FA5}">
                      <a16:colId xmlns:a16="http://schemas.microsoft.com/office/drawing/2014/main" val="20002"/>
                    </a:ext>
                  </a:extLst>
                </a:gridCol>
                <a:gridCol w="730850">
                  <a:extLst>
                    <a:ext uri="{9D8B030D-6E8A-4147-A177-3AD203B41FA5}">
                      <a16:colId xmlns:a16="http://schemas.microsoft.com/office/drawing/2014/main" val="20003"/>
                    </a:ext>
                  </a:extLst>
                </a:gridCol>
              </a:tblGrid>
              <a:tr h="276850">
                <a:tc>
                  <a:txBody>
                    <a:bodyPr/>
                    <a:lstStyle/>
                    <a:p>
                      <a:pPr marL="0" lvl="0" indent="0" algn="ctr" rtl="0">
                        <a:lnSpc>
                          <a:spcPct val="100000"/>
                        </a:lnSpc>
                        <a:spcBef>
                          <a:spcPts val="0"/>
                        </a:spcBef>
                        <a:spcAft>
                          <a:spcPts val="0"/>
                        </a:spcAft>
                        <a:buNone/>
                      </a:pPr>
                      <a:r>
                        <a:rPr lang="en" sz="800">
                          <a:solidFill>
                            <a:schemeClr val="lt1"/>
                          </a:solidFill>
                          <a:latin typeface="Source Code Pro"/>
                          <a:ea typeface="Source Code Pro"/>
                          <a:cs typeface="Source Code Pro"/>
                          <a:sym typeface="Source Code Pro"/>
                        </a:rPr>
                        <a:t>PROVIDER</a:t>
                      </a:r>
                      <a:endParaRPr sz="800">
                        <a:solidFill>
                          <a:schemeClr val="lt1"/>
                        </a:solidFill>
                        <a:latin typeface="Source Code Pro"/>
                        <a:ea typeface="Source Code Pro"/>
                        <a:cs typeface="Source Code Pro"/>
                        <a:sym typeface="Source Code Pro"/>
                      </a:endParaRPr>
                    </a:p>
                  </a:txBody>
                  <a:tcPr marL="91425" marR="91425" marT="91425" marB="91425">
                    <a:solidFill>
                      <a:srgbClr val="434343"/>
                    </a:solidFill>
                  </a:tcPr>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WALLET</a:t>
                      </a:r>
                      <a:endParaRPr sz="800">
                        <a:solidFill>
                          <a:schemeClr val="lt1"/>
                        </a:solidFill>
                        <a:latin typeface="Source Code Pro"/>
                        <a:ea typeface="Source Code Pro"/>
                        <a:cs typeface="Source Code Pro"/>
                        <a:sym typeface="Source Code Pro"/>
                      </a:endParaRPr>
                    </a:p>
                  </a:txBody>
                  <a:tcPr marL="91425" marR="91425" marT="91425" marB="91425">
                    <a:solidFill>
                      <a:srgbClr val="434343"/>
                    </a:solidFill>
                  </a:tcPr>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VALUE</a:t>
                      </a:r>
                      <a:endParaRPr sz="800">
                        <a:solidFill>
                          <a:schemeClr val="lt1"/>
                        </a:solidFill>
                        <a:latin typeface="Source Code Pro"/>
                        <a:ea typeface="Source Code Pro"/>
                        <a:cs typeface="Source Code Pro"/>
                        <a:sym typeface="Source Code Pro"/>
                      </a:endParaRPr>
                    </a:p>
                  </a:txBody>
                  <a:tcPr marL="91425" marR="91425" marT="91425" marB="91425">
                    <a:solidFill>
                      <a:srgbClr val="434343"/>
                    </a:solidFill>
                  </a:tcPr>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SETTLED</a:t>
                      </a:r>
                      <a:endParaRPr sz="800">
                        <a:solidFill>
                          <a:schemeClr val="lt1"/>
                        </a:solidFill>
                        <a:latin typeface="Source Code Pro"/>
                        <a:ea typeface="Source Code Pro"/>
                        <a:cs typeface="Source Code Pro"/>
                        <a:sym typeface="Source Code Pro"/>
                      </a:endParaRPr>
                    </a:p>
                  </a:txBody>
                  <a:tcPr marL="91425" marR="91425" marT="91425" marB="91425">
                    <a:solidFill>
                      <a:srgbClr val="434343"/>
                    </a:solidFill>
                  </a:tcPr>
                </a:tc>
                <a:extLst>
                  <a:ext uri="{0D108BD9-81ED-4DB2-BD59-A6C34878D82A}">
                    <a16:rowId xmlns:a16="http://schemas.microsoft.com/office/drawing/2014/main" val="10000"/>
                  </a:ext>
                </a:extLst>
              </a:tr>
              <a:tr h="276850">
                <a:tc>
                  <a:txBody>
                    <a:bodyPr/>
                    <a:lstStyle/>
                    <a:p>
                      <a:pPr marL="0" lvl="0" indent="0" algn="ctr" rtl="0">
                        <a:spcBef>
                          <a:spcPts val="0"/>
                        </a:spcBef>
                        <a:spcAft>
                          <a:spcPts val="0"/>
                        </a:spcAft>
                        <a:buNone/>
                      </a:pPr>
                      <a:r>
                        <a:rPr lang="en-US" sz="800" dirty="0">
                          <a:solidFill>
                            <a:schemeClr val="lt1"/>
                          </a:solidFill>
                          <a:latin typeface="Source Code Pro"/>
                          <a:ea typeface="Source Code Pro"/>
                          <a:cs typeface="Source Code Pro"/>
                          <a:sym typeface="Source Code Pro"/>
                        </a:rPr>
                        <a:t>CBIT</a:t>
                      </a:r>
                      <a:r>
                        <a:rPr lang="en" sz="800" dirty="0">
                          <a:solidFill>
                            <a:schemeClr val="lt1"/>
                          </a:solidFill>
                          <a:latin typeface="Source Code Pro"/>
                          <a:ea typeface="Source Code Pro"/>
                          <a:cs typeface="Source Code Pro"/>
                          <a:sym typeface="Source Code Pro"/>
                        </a:rPr>
                        <a:t>_DK</a:t>
                      </a:r>
                      <a:endParaRPr sz="800" dirty="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43</a:t>
                      </a:r>
                      <a:endParaRPr sz="80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450</a:t>
                      </a:r>
                      <a:endParaRPr sz="80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N</a:t>
                      </a:r>
                      <a:endParaRPr sz="800">
                        <a:solidFill>
                          <a:schemeClr val="lt1"/>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r h="276850">
                <a:tc>
                  <a:txBody>
                    <a:bodyPr/>
                    <a:lstStyle/>
                    <a:p>
                      <a:pPr marL="0" lvl="0" indent="0" algn="ctr" rtl="0">
                        <a:spcBef>
                          <a:spcPts val="0"/>
                        </a:spcBef>
                        <a:spcAft>
                          <a:spcPts val="0"/>
                        </a:spcAft>
                        <a:buNone/>
                      </a:pPr>
                      <a:r>
                        <a:rPr lang="en-US" sz="800" dirty="0">
                          <a:solidFill>
                            <a:schemeClr val="lt1"/>
                          </a:solidFill>
                          <a:latin typeface="Source Code Pro"/>
                          <a:ea typeface="Source Code Pro"/>
                          <a:cs typeface="Source Code Pro"/>
                          <a:sym typeface="Source Code Pro"/>
                        </a:rPr>
                        <a:t>XBIT</a:t>
                      </a:r>
                      <a:r>
                        <a:rPr lang="en" sz="800" dirty="0">
                          <a:solidFill>
                            <a:schemeClr val="lt1"/>
                          </a:solidFill>
                          <a:latin typeface="Source Code Pro"/>
                          <a:ea typeface="Source Code Pro"/>
                          <a:cs typeface="Source Code Pro"/>
                          <a:sym typeface="Source Code Pro"/>
                        </a:rPr>
                        <a:t>_US</a:t>
                      </a:r>
                      <a:endParaRPr sz="800" dirty="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42</a:t>
                      </a:r>
                      <a:endParaRPr sz="80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1000</a:t>
                      </a:r>
                      <a:endParaRPr sz="80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Y</a:t>
                      </a:r>
                      <a:endParaRPr sz="800">
                        <a:solidFill>
                          <a:schemeClr val="lt1"/>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2"/>
                  </a:ext>
                </a:extLst>
              </a:tr>
              <a:tr h="276850">
                <a:tc>
                  <a:txBody>
                    <a:bodyPr/>
                    <a:lstStyle/>
                    <a:p>
                      <a:pPr marL="0" lvl="0" indent="0" algn="ctr" rtl="0">
                        <a:spcBef>
                          <a:spcPts val="0"/>
                        </a:spcBef>
                        <a:spcAft>
                          <a:spcPts val="0"/>
                        </a:spcAft>
                        <a:buNone/>
                      </a:pPr>
                      <a:r>
                        <a:rPr lang="en-US" sz="800" dirty="0">
                          <a:solidFill>
                            <a:schemeClr val="lt1"/>
                          </a:solidFill>
                          <a:latin typeface="Source Code Pro"/>
                          <a:ea typeface="Source Code Pro"/>
                          <a:cs typeface="Source Code Pro"/>
                          <a:sym typeface="Source Code Pro"/>
                        </a:rPr>
                        <a:t>XBIT</a:t>
                      </a:r>
                      <a:r>
                        <a:rPr lang="en" sz="800" dirty="0">
                          <a:solidFill>
                            <a:schemeClr val="lt1"/>
                          </a:solidFill>
                          <a:latin typeface="Source Code Pro"/>
                          <a:ea typeface="Source Code Pro"/>
                          <a:cs typeface="Source Code Pro"/>
                          <a:sym typeface="Source Code Pro"/>
                        </a:rPr>
                        <a:t>_US</a:t>
                      </a:r>
                      <a:endParaRPr sz="800" dirty="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85</a:t>
                      </a:r>
                      <a:endParaRPr sz="80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356.23</a:t>
                      </a:r>
                      <a:endParaRPr sz="800">
                        <a:solidFill>
                          <a:schemeClr val="lt1"/>
                        </a:solidFill>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sz="800" dirty="0">
                          <a:solidFill>
                            <a:schemeClr val="lt1"/>
                          </a:solidFill>
                          <a:latin typeface="Source Code Pro"/>
                          <a:ea typeface="Source Code Pro"/>
                          <a:cs typeface="Source Code Pro"/>
                          <a:sym typeface="Source Code Pro"/>
                        </a:rPr>
                        <a:t>N</a:t>
                      </a:r>
                      <a:endParaRPr sz="800" dirty="0">
                        <a:solidFill>
                          <a:schemeClr val="lt1"/>
                        </a:solidFill>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3"/>
                  </a:ext>
                </a:extLst>
              </a:tr>
            </a:tbl>
          </a:graphicData>
        </a:graphic>
      </p:graphicFrame>
      <p:sp>
        <p:nvSpPr>
          <p:cNvPr id="228" name="Shape 228"/>
          <p:cNvSpPr txBox="1"/>
          <p:nvPr/>
        </p:nvSpPr>
        <p:spPr>
          <a:xfrm>
            <a:off x="6479350" y="841750"/>
            <a:ext cx="1223400" cy="14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settlement_risk</a:t>
            </a:r>
            <a:endParaRPr sz="800">
              <a:solidFill>
                <a:schemeClr val="lt1"/>
              </a:solidFill>
              <a:latin typeface="Source Code Pro"/>
              <a:ea typeface="Source Code Pro"/>
              <a:cs typeface="Source Code Pro"/>
              <a:sym typeface="Source Code Pro"/>
            </a:endParaRPr>
          </a:p>
        </p:txBody>
      </p:sp>
      <p:sp>
        <p:nvSpPr>
          <p:cNvPr id="229" name="Shape 229"/>
          <p:cNvSpPr txBox="1"/>
          <p:nvPr/>
        </p:nvSpPr>
        <p:spPr>
          <a:xfrm>
            <a:off x="6420900" y="1824228"/>
            <a:ext cx="1223400" cy="14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providers</a:t>
            </a:r>
            <a:endParaRPr sz="800">
              <a:solidFill>
                <a:schemeClr val="lt1"/>
              </a:solidFill>
              <a:latin typeface="Source Code Pro"/>
              <a:ea typeface="Source Code Pro"/>
              <a:cs typeface="Source Code Pro"/>
              <a:sym typeface="Source Code Pro"/>
            </a:endParaRPr>
          </a:p>
        </p:txBody>
      </p:sp>
      <p:sp>
        <p:nvSpPr>
          <p:cNvPr id="230" name="Shape 230"/>
          <p:cNvSpPr txBox="1"/>
          <p:nvPr/>
        </p:nvSpPr>
        <p:spPr>
          <a:xfrm>
            <a:off x="6420900" y="3254678"/>
            <a:ext cx="1223400" cy="14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chemeClr val="lt1"/>
                </a:solidFill>
                <a:latin typeface="Source Code Pro"/>
                <a:ea typeface="Source Code Pro"/>
                <a:cs typeface="Source Code Pro"/>
                <a:sym typeface="Source Code Pro"/>
              </a:rPr>
              <a:t>orders</a:t>
            </a:r>
            <a:endParaRPr sz="800">
              <a:solidFill>
                <a:schemeClr val="lt1"/>
              </a:solidFill>
              <a:latin typeface="Source Code Pro"/>
              <a:ea typeface="Source Code Pro"/>
              <a:cs typeface="Source Code Pro"/>
              <a:sym typeface="Source Code Pro"/>
            </a:endParaRPr>
          </a:p>
        </p:txBody>
      </p:sp>
      <p:pic>
        <p:nvPicPr>
          <p:cNvPr id="231" name="Shape 231"/>
          <p:cNvPicPr preferRelativeResize="0"/>
          <p:nvPr/>
        </p:nvPicPr>
        <p:blipFill>
          <a:blip r:embed="rId3">
            <a:alphaModFix/>
          </a:blip>
          <a:stretch>
            <a:fillRect/>
          </a:stretch>
        </p:blipFill>
        <p:spPr>
          <a:xfrm>
            <a:off x="2476549" y="1199883"/>
            <a:ext cx="1172784" cy="913171"/>
          </a:xfrm>
          <a:prstGeom prst="rect">
            <a:avLst/>
          </a:prstGeom>
          <a:noFill/>
          <a:ln>
            <a:noFill/>
          </a:ln>
        </p:spPr>
      </p:pic>
      <p:pic>
        <p:nvPicPr>
          <p:cNvPr id="232" name="Shape 232"/>
          <p:cNvPicPr preferRelativeResize="0"/>
          <p:nvPr/>
        </p:nvPicPr>
        <p:blipFill>
          <a:blip r:embed="rId4">
            <a:alphaModFix/>
          </a:blip>
          <a:stretch>
            <a:fillRect/>
          </a:stretch>
        </p:blipFill>
        <p:spPr>
          <a:xfrm>
            <a:off x="1042876" y="2345794"/>
            <a:ext cx="1264521" cy="913171"/>
          </a:xfrm>
          <a:prstGeom prst="rect">
            <a:avLst/>
          </a:prstGeom>
          <a:noFill/>
          <a:ln>
            <a:noFill/>
          </a:ln>
        </p:spPr>
      </p:pic>
      <p:pic>
        <p:nvPicPr>
          <p:cNvPr id="233" name="Shape 233"/>
          <p:cNvPicPr preferRelativeResize="0"/>
          <p:nvPr/>
        </p:nvPicPr>
        <p:blipFill>
          <a:blip r:embed="rId4">
            <a:alphaModFix/>
          </a:blip>
          <a:stretch>
            <a:fillRect/>
          </a:stretch>
        </p:blipFill>
        <p:spPr>
          <a:xfrm>
            <a:off x="3913602" y="2333422"/>
            <a:ext cx="1172784" cy="944194"/>
          </a:xfrm>
          <a:prstGeom prst="rect">
            <a:avLst/>
          </a:prstGeom>
          <a:noFill/>
          <a:ln>
            <a:noFill/>
          </a:ln>
        </p:spPr>
      </p:pic>
      <p:pic>
        <p:nvPicPr>
          <p:cNvPr id="234" name="Shape 234"/>
          <p:cNvPicPr preferRelativeResize="0"/>
          <p:nvPr/>
        </p:nvPicPr>
        <p:blipFill>
          <a:blip r:embed="rId5">
            <a:alphaModFix/>
          </a:blip>
          <a:stretch>
            <a:fillRect/>
          </a:stretch>
        </p:blipFill>
        <p:spPr>
          <a:xfrm>
            <a:off x="1378627" y="2613381"/>
            <a:ext cx="665540" cy="505868"/>
          </a:xfrm>
          <a:prstGeom prst="rect">
            <a:avLst/>
          </a:prstGeom>
          <a:noFill/>
          <a:ln>
            <a:noFill/>
          </a:ln>
        </p:spPr>
      </p:pic>
      <p:pic>
        <p:nvPicPr>
          <p:cNvPr id="235" name="Shape 235"/>
          <p:cNvPicPr preferRelativeResize="0"/>
          <p:nvPr/>
        </p:nvPicPr>
        <p:blipFill>
          <a:blip r:embed="rId6">
            <a:alphaModFix/>
          </a:blip>
          <a:stretch>
            <a:fillRect/>
          </a:stretch>
        </p:blipFill>
        <p:spPr>
          <a:xfrm>
            <a:off x="4191471" y="2639607"/>
            <a:ext cx="558656" cy="424627"/>
          </a:xfrm>
          <a:prstGeom prst="rect">
            <a:avLst/>
          </a:prstGeom>
          <a:noFill/>
          <a:ln>
            <a:noFill/>
          </a:ln>
        </p:spPr>
      </p:pic>
      <p:pic>
        <p:nvPicPr>
          <p:cNvPr id="236" name="Shape 236"/>
          <p:cNvPicPr preferRelativeResize="0"/>
          <p:nvPr/>
        </p:nvPicPr>
        <p:blipFill>
          <a:blip r:embed="rId7">
            <a:alphaModFix/>
          </a:blip>
          <a:stretch>
            <a:fillRect/>
          </a:stretch>
        </p:blipFill>
        <p:spPr>
          <a:xfrm>
            <a:off x="1008842" y="3265105"/>
            <a:ext cx="466567" cy="354631"/>
          </a:xfrm>
          <a:prstGeom prst="rect">
            <a:avLst/>
          </a:prstGeom>
          <a:noFill/>
          <a:ln>
            <a:noFill/>
          </a:ln>
        </p:spPr>
      </p:pic>
      <p:pic>
        <p:nvPicPr>
          <p:cNvPr id="237" name="Shape 237"/>
          <p:cNvPicPr preferRelativeResize="0"/>
          <p:nvPr/>
        </p:nvPicPr>
        <p:blipFill>
          <a:blip r:embed="rId7">
            <a:alphaModFix/>
          </a:blip>
          <a:stretch>
            <a:fillRect/>
          </a:stretch>
        </p:blipFill>
        <p:spPr>
          <a:xfrm>
            <a:off x="1532199" y="3265105"/>
            <a:ext cx="466567" cy="354631"/>
          </a:xfrm>
          <a:prstGeom prst="rect">
            <a:avLst/>
          </a:prstGeom>
          <a:noFill/>
          <a:ln>
            <a:noFill/>
          </a:ln>
        </p:spPr>
      </p:pic>
      <p:pic>
        <p:nvPicPr>
          <p:cNvPr id="238" name="Shape 238"/>
          <p:cNvPicPr preferRelativeResize="0"/>
          <p:nvPr/>
        </p:nvPicPr>
        <p:blipFill>
          <a:blip r:embed="rId7">
            <a:alphaModFix/>
          </a:blip>
          <a:stretch>
            <a:fillRect/>
          </a:stretch>
        </p:blipFill>
        <p:spPr>
          <a:xfrm>
            <a:off x="2078096" y="3269842"/>
            <a:ext cx="466567" cy="354631"/>
          </a:xfrm>
          <a:prstGeom prst="rect">
            <a:avLst/>
          </a:prstGeom>
          <a:noFill/>
          <a:ln>
            <a:noFill/>
          </a:ln>
        </p:spPr>
      </p:pic>
      <p:pic>
        <p:nvPicPr>
          <p:cNvPr id="239" name="Shape 239"/>
          <p:cNvPicPr preferRelativeResize="0"/>
          <p:nvPr/>
        </p:nvPicPr>
        <p:blipFill>
          <a:blip r:embed="rId7">
            <a:alphaModFix/>
          </a:blip>
          <a:stretch>
            <a:fillRect/>
          </a:stretch>
        </p:blipFill>
        <p:spPr>
          <a:xfrm>
            <a:off x="3822791" y="3316444"/>
            <a:ext cx="466567" cy="354631"/>
          </a:xfrm>
          <a:prstGeom prst="rect">
            <a:avLst/>
          </a:prstGeom>
          <a:noFill/>
          <a:ln>
            <a:noFill/>
          </a:ln>
        </p:spPr>
      </p:pic>
      <p:pic>
        <p:nvPicPr>
          <p:cNvPr id="240" name="Shape 240"/>
          <p:cNvPicPr preferRelativeResize="0"/>
          <p:nvPr/>
        </p:nvPicPr>
        <p:blipFill>
          <a:blip r:embed="rId7">
            <a:alphaModFix/>
          </a:blip>
          <a:stretch>
            <a:fillRect/>
          </a:stretch>
        </p:blipFill>
        <p:spPr>
          <a:xfrm>
            <a:off x="4343798" y="3299205"/>
            <a:ext cx="466567" cy="354631"/>
          </a:xfrm>
          <a:prstGeom prst="rect">
            <a:avLst/>
          </a:prstGeom>
          <a:noFill/>
          <a:ln>
            <a:noFill/>
          </a:ln>
        </p:spPr>
      </p:pic>
      <p:pic>
        <p:nvPicPr>
          <p:cNvPr id="241" name="Shape 241"/>
          <p:cNvPicPr preferRelativeResize="0"/>
          <p:nvPr/>
        </p:nvPicPr>
        <p:blipFill>
          <a:blip r:embed="rId7">
            <a:alphaModFix/>
          </a:blip>
          <a:stretch>
            <a:fillRect/>
          </a:stretch>
        </p:blipFill>
        <p:spPr>
          <a:xfrm>
            <a:off x="4853103" y="3320794"/>
            <a:ext cx="466567" cy="354631"/>
          </a:xfrm>
          <a:prstGeom prst="rect">
            <a:avLst/>
          </a:prstGeom>
          <a:noFill/>
          <a:ln>
            <a:noFill/>
          </a:ln>
        </p:spPr>
      </p:pic>
      <p:cxnSp>
        <p:nvCxnSpPr>
          <p:cNvPr id="242" name="Shape 242"/>
          <p:cNvCxnSpPr>
            <a:cxnSpLocks/>
            <a:stCxn id="236" idx="0"/>
            <a:endCxn id="234" idx="2"/>
          </p:cNvCxnSpPr>
          <p:nvPr/>
        </p:nvCxnSpPr>
        <p:spPr>
          <a:xfrm flipV="1">
            <a:off x="1242126" y="3119249"/>
            <a:ext cx="469271" cy="145856"/>
          </a:xfrm>
          <a:prstGeom prst="straightConnector1">
            <a:avLst/>
          </a:prstGeom>
          <a:noFill/>
          <a:ln w="19050" cap="flat" cmpd="sng">
            <a:solidFill>
              <a:schemeClr val="lt1"/>
            </a:solidFill>
            <a:prstDash val="solid"/>
            <a:round/>
            <a:headEnd type="none" w="med" len="med"/>
            <a:tailEnd type="triangle" w="med" len="med"/>
          </a:ln>
        </p:spPr>
      </p:cxnSp>
      <p:cxnSp>
        <p:nvCxnSpPr>
          <p:cNvPr id="243" name="Shape 243"/>
          <p:cNvCxnSpPr>
            <a:cxnSpLocks/>
            <a:stCxn id="237" idx="0"/>
            <a:endCxn id="234" idx="2"/>
          </p:cNvCxnSpPr>
          <p:nvPr/>
        </p:nvCxnSpPr>
        <p:spPr>
          <a:xfrm flipH="1" flipV="1">
            <a:off x="1711397" y="3119249"/>
            <a:ext cx="54086" cy="145856"/>
          </a:xfrm>
          <a:prstGeom prst="straightConnector1">
            <a:avLst/>
          </a:prstGeom>
          <a:noFill/>
          <a:ln w="19050" cap="flat" cmpd="sng">
            <a:solidFill>
              <a:schemeClr val="lt1"/>
            </a:solidFill>
            <a:prstDash val="solid"/>
            <a:round/>
            <a:headEnd type="none" w="med" len="med"/>
            <a:tailEnd type="triangle" w="med" len="med"/>
          </a:ln>
        </p:spPr>
      </p:cxnSp>
      <p:cxnSp>
        <p:nvCxnSpPr>
          <p:cNvPr id="244" name="Shape 244"/>
          <p:cNvCxnSpPr>
            <a:cxnSpLocks/>
            <a:stCxn id="238" idx="0"/>
            <a:endCxn id="234" idx="2"/>
          </p:cNvCxnSpPr>
          <p:nvPr/>
        </p:nvCxnSpPr>
        <p:spPr>
          <a:xfrm flipH="1" flipV="1">
            <a:off x="1711397" y="3119249"/>
            <a:ext cx="599983" cy="150593"/>
          </a:xfrm>
          <a:prstGeom prst="straightConnector1">
            <a:avLst/>
          </a:prstGeom>
          <a:noFill/>
          <a:ln w="19050" cap="flat" cmpd="sng">
            <a:solidFill>
              <a:schemeClr val="lt1"/>
            </a:solidFill>
            <a:prstDash val="solid"/>
            <a:round/>
            <a:headEnd type="none" w="med" len="med"/>
            <a:tailEnd type="triangle" w="med" len="med"/>
          </a:ln>
        </p:spPr>
      </p:cxnSp>
      <p:cxnSp>
        <p:nvCxnSpPr>
          <p:cNvPr id="245" name="Shape 245"/>
          <p:cNvCxnSpPr>
            <a:stCxn id="239" idx="0"/>
          </p:cNvCxnSpPr>
          <p:nvPr/>
        </p:nvCxnSpPr>
        <p:spPr>
          <a:xfrm rot="10800000" flipH="1">
            <a:off x="4056075" y="3197344"/>
            <a:ext cx="453600" cy="119100"/>
          </a:xfrm>
          <a:prstGeom prst="straightConnector1">
            <a:avLst/>
          </a:prstGeom>
          <a:noFill/>
          <a:ln w="19050" cap="flat" cmpd="sng">
            <a:solidFill>
              <a:schemeClr val="lt1"/>
            </a:solidFill>
            <a:prstDash val="solid"/>
            <a:round/>
            <a:headEnd type="none" w="med" len="med"/>
            <a:tailEnd type="triangle" w="med" len="med"/>
          </a:ln>
        </p:spPr>
      </p:cxnSp>
      <p:cxnSp>
        <p:nvCxnSpPr>
          <p:cNvPr id="246" name="Shape 246"/>
          <p:cNvCxnSpPr>
            <a:stCxn id="240" idx="0"/>
          </p:cNvCxnSpPr>
          <p:nvPr/>
        </p:nvCxnSpPr>
        <p:spPr>
          <a:xfrm rot="10800000">
            <a:off x="4537482" y="3182805"/>
            <a:ext cx="39600" cy="116400"/>
          </a:xfrm>
          <a:prstGeom prst="straightConnector1">
            <a:avLst/>
          </a:prstGeom>
          <a:noFill/>
          <a:ln w="19050" cap="flat" cmpd="sng">
            <a:solidFill>
              <a:schemeClr val="lt1"/>
            </a:solidFill>
            <a:prstDash val="solid"/>
            <a:round/>
            <a:headEnd type="none" w="med" len="med"/>
            <a:tailEnd type="triangle" w="med" len="med"/>
          </a:ln>
        </p:spPr>
      </p:cxnSp>
      <p:cxnSp>
        <p:nvCxnSpPr>
          <p:cNvPr id="247" name="Shape 247"/>
          <p:cNvCxnSpPr>
            <a:stCxn id="241" idx="0"/>
          </p:cNvCxnSpPr>
          <p:nvPr/>
        </p:nvCxnSpPr>
        <p:spPr>
          <a:xfrm rot="10800000">
            <a:off x="4562287" y="3207694"/>
            <a:ext cx="524100" cy="113100"/>
          </a:xfrm>
          <a:prstGeom prst="straightConnector1">
            <a:avLst/>
          </a:prstGeom>
          <a:noFill/>
          <a:ln w="19050" cap="flat" cmpd="sng">
            <a:solidFill>
              <a:schemeClr val="lt1"/>
            </a:solidFill>
            <a:prstDash val="solid"/>
            <a:round/>
            <a:headEnd type="none" w="med" len="med"/>
            <a:tailEnd type="triangle" w="med" len="med"/>
          </a:ln>
        </p:spPr>
      </p:cxnSp>
      <p:cxnSp>
        <p:nvCxnSpPr>
          <p:cNvPr id="248" name="Shape 248"/>
          <p:cNvCxnSpPr>
            <a:cxnSpLocks/>
            <a:stCxn id="232" idx="0"/>
            <a:endCxn id="231" idx="2"/>
          </p:cNvCxnSpPr>
          <p:nvPr/>
        </p:nvCxnSpPr>
        <p:spPr>
          <a:xfrm flipV="1">
            <a:off x="1675137" y="2113054"/>
            <a:ext cx="1387804" cy="232740"/>
          </a:xfrm>
          <a:prstGeom prst="straightConnector1">
            <a:avLst/>
          </a:prstGeom>
          <a:noFill/>
          <a:ln w="19050" cap="flat" cmpd="sng">
            <a:solidFill>
              <a:schemeClr val="lt1"/>
            </a:solidFill>
            <a:prstDash val="solid"/>
            <a:round/>
            <a:headEnd type="none" w="med" len="med"/>
            <a:tailEnd type="triangle" w="med" len="med"/>
          </a:ln>
        </p:spPr>
      </p:cxnSp>
      <p:cxnSp>
        <p:nvCxnSpPr>
          <p:cNvPr id="249" name="Shape 249"/>
          <p:cNvCxnSpPr>
            <a:cxnSpLocks/>
            <a:stCxn id="233" idx="0"/>
            <a:endCxn id="231" idx="2"/>
          </p:cNvCxnSpPr>
          <p:nvPr/>
        </p:nvCxnSpPr>
        <p:spPr>
          <a:xfrm flipH="1" flipV="1">
            <a:off x="3062941" y="2113054"/>
            <a:ext cx="1437053" cy="220368"/>
          </a:xfrm>
          <a:prstGeom prst="straightConnector1">
            <a:avLst/>
          </a:prstGeom>
          <a:noFill/>
          <a:ln w="19050" cap="flat" cmpd="sng">
            <a:solidFill>
              <a:schemeClr val="lt1"/>
            </a:solidFill>
            <a:prstDash val="solid"/>
            <a:round/>
            <a:headEnd type="none" w="med" len="med"/>
            <a:tailEnd type="triangle" w="med" len="med"/>
          </a:ln>
        </p:spPr>
      </p:cxnSp>
      <p:sp>
        <p:nvSpPr>
          <p:cNvPr id="252" name="Shape 252"/>
          <p:cNvSpPr txBox="1"/>
          <p:nvPr/>
        </p:nvSpPr>
        <p:spPr>
          <a:xfrm>
            <a:off x="2443898" y="2780373"/>
            <a:ext cx="1378893" cy="2458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lt1"/>
                </a:solidFill>
                <a:latin typeface="Source Code Pro"/>
                <a:ea typeface="Source Code Pro"/>
                <a:cs typeface="Source Code Pro"/>
                <a:sym typeface="Source Code Pro"/>
              </a:rPr>
              <a:t>Providers</a:t>
            </a:r>
            <a:endParaRPr sz="1600" dirty="0">
              <a:solidFill>
                <a:schemeClr val="lt1"/>
              </a:solidFill>
              <a:latin typeface="Source Code Pro"/>
              <a:ea typeface="Source Code Pro"/>
              <a:cs typeface="Source Code Pro"/>
              <a:sym typeface="Source Code Pro"/>
            </a:endParaRPr>
          </a:p>
        </p:txBody>
      </p:sp>
      <p:sp>
        <p:nvSpPr>
          <p:cNvPr id="253" name="Shape 253"/>
          <p:cNvSpPr txBox="1"/>
          <p:nvPr/>
        </p:nvSpPr>
        <p:spPr>
          <a:xfrm>
            <a:off x="2318682" y="3540736"/>
            <a:ext cx="1737393" cy="35463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lt1"/>
                </a:solidFill>
                <a:latin typeface="Source Code Pro"/>
                <a:ea typeface="Source Code Pro"/>
                <a:cs typeface="Source Code Pro"/>
                <a:sym typeface="Source Code Pro"/>
              </a:rPr>
              <a:t>Wallets</a:t>
            </a:r>
            <a:endParaRPr sz="1600" dirty="0">
              <a:solidFill>
                <a:schemeClr val="lt1"/>
              </a:solidFill>
              <a:latin typeface="Source Code Pro"/>
              <a:ea typeface="Source Code Pro"/>
              <a:cs typeface="Source Code Pro"/>
              <a:sym typeface="Source Code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6000" y="59175"/>
            <a:ext cx="9156000" cy="78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What is a Reactor?</a:t>
            </a:r>
            <a:endParaRPr>
              <a:solidFill>
                <a:srgbClr val="FFA502"/>
              </a:solidFill>
            </a:endParaRPr>
          </a:p>
        </p:txBody>
      </p:sp>
      <p:sp>
        <p:nvSpPr>
          <p:cNvPr id="299" name="Shape 29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13</a:t>
            </a:fld>
            <a:endParaRPr/>
          </a:p>
        </p:txBody>
      </p:sp>
      <p:sp>
        <p:nvSpPr>
          <p:cNvPr id="300" name="Shape 300"/>
          <p:cNvSpPr/>
          <p:nvPr/>
        </p:nvSpPr>
        <p:spPr>
          <a:xfrm>
            <a:off x="5914200" y="1825100"/>
            <a:ext cx="1831500" cy="17814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pic>
        <p:nvPicPr>
          <p:cNvPr id="301" name="Shape 301"/>
          <p:cNvPicPr preferRelativeResize="0"/>
          <p:nvPr/>
        </p:nvPicPr>
        <p:blipFill>
          <a:blip r:embed="rId3">
            <a:alphaModFix/>
          </a:blip>
          <a:stretch>
            <a:fillRect/>
          </a:stretch>
        </p:blipFill>
        <p:spPr>
          <a:xfrm>
            <a:off x="6033225" y="2185938"/>
            <a:ext cx="602525" cy="602525"/>
          </a:xfrm>
          <a:prstGeom prst="rect">
            <a:avLst/>
          </a:prstGeom>
          <a:noFill/>
          <a:ln>
            <a:noFill/>
          </a:ln>
        </p:spPr>
      </p:pic>
      <p:pic>
        <p:nvPicPr>
          <p:cNvPr id="302" name="Shape 302"/>
          <p:cNvPicPr preferRelativeResize="0"/>
          <p:nvPr/>
        </p:nvPicPr>
        <p:blipFill>
          <a:blip r:embed="rId4">
            <a:alphaModFix/>
          </a:blip>
          <a:stretch>
            <a:fillRect/>
          </a:stretch>
        </p:blipFill>
        <p:spPr>
          <a:xfrm>
            <a:off x="7028275" y="2163575"/>
            <a:ext cx="548700" cy="548700"/>
          </a:xfrm>
          <a:prstGeom prst="rect">
            <a:avLst/>
          </a:prstGeom>
          <a:noFill/>
          <a:ln>
            <a:noFill/>
          </a:ln>
        </p:spPr>
      </p:pic>
      <p:pic>
        <p:nvPicPr>
          <p:cNvPr id="303" name="Shape 303"/>
          <p:cNvPicPr preferRelativeResize="0"/>
          <p:nvPr/>
        </p:nvPicPr>
        <p:blipFill>
          <a:blip r:embed="rId5">
            <a:alphaModFix/>
          </a:blip>
          <a:stretch>
            <a:fillRect/>
          </a:stretch>
        </p:blipFill>
        <p:spPr>
          <a:xfrm>
            <a:off x="6554600" y="2212925"/>
            <a:ext cx="548700" cy="500800"/>
          </a:xfrm>
          <a:prstGeom prst="rect">
            <a:avLst/>
          </a:prstGeom>
          <a:noFill/>
          <a:ln>
            <a:noFill/>
          </a:ln>
        </p:spPr>
      </p:pic>
      <p:pic>
        <p:nvPicPr>
          <p:cNvPr id="304" name="Shape 304"/>
          <p:cNvPicPr preferRelativeResize="0"/>
          <p:nvPr/>
        </p:nvPicPr>
        <p:blipFill>
          <a:blip r:embed="rId6">
            <a:alphaModFix/>
          </a:blip>
          <a:stretch>
            <a:fillRect/>
          </a:stretch>
        </p:blipFill>
        <p:spPr>
          <a:xfrm>
            <a:off x="7104475" y="2849000"/>
            <a:ext cx="447775" cy="447775"/>
          </a:xfrm>
          <a:prstGeom prst="rect">
            <a:avLst/>
          </a:prstGeom>
          <a:noFill/>
          <a:ln>
            <a:noFill/>
          </a:ln>
        </p:spPr>
      </p:pic>
      <p:pic>
        <p:nvPicPr>
          <p:cNvPr id="305" name="Shape 305"/>
          <p:cNvPicPr preferRelativeResize="0"/>
          <p:nvPr/>
        </p:nvPicPr>
        <p:blipFill>
          <a:blip r:embed="rId7">
            <a:alphaModFix/>
          </a:blip>
          <a:stretch>
            <a:fillRect/>
          </a:stretch>
        </p:blipFill>
        <p:spPr>
          <a:xfrm rot="5400000">
            <a:off x="6124550" y="2756375"/>
            <a:ext cx="416675" cy="723625"/>
          </a:xfrm>
          <a:prstGeom prst="rect">
            <a:avLst/>
          </a:prstGeom>
          <a:noFill/>
          <a:ln>
            <a:noFill/>
          </a:ln>
        </p:spPr>
      </p:pic>
      <p:pic>
        <p:nvPicPr>
          <p:cNvPr id="306" name="Shape 306"/>
          <p:cNvPicPr preferRelativeResize="0"/>
          <p:nvPr/>
        </p:nvPicPr>
        <p:blipFill>
          <a:blip r:embed="rId5">
            <a:alphaModFix/>
          </a:blip>
          <a:stretch>
            <a:fillRect/>
          </a:stretch>
        </p:blipFill>
        <p:spPr>
          <a:xfrm>
            <a:off x="6554600" y="2822525"/>
            <a:ext cx="548700" cy="500800"/>
          </a:xfrm>
          <a:prstGeom prst="rect">
            <a:avLst/>
          </a:prstGeom>
          <a:noFill/>
          <a:ln>
            <a:noFill/>
          </a:ln>
        </p:spPr>
      </p:pic>
      <p:sp>
        <p:nvSpPr>
          <p:cNvPr id="307" name="Shape 307"/>
          <p:cNvSpPr txBox="1"/>
          <p:nvPr/>
        </p:nvSpPr>
        <p:spPr>
          <a:xfrm>
            <a:off x="332150" y="759200"/>
            <a:ext cx="8360400" cy="3835800"/>
          </a:xfrm>
          <a:prstGeom prst="rect">
            <a:avLst/>
          </a:prstGeom>
          <a:noFill/>
          <a:ln>
            <a:noFill/>
          </a:ln>
        </p:spPr>
        <p:txBody>
          <a:bodyPr spcFirstLastPara="1" wrap="square" lIns="91425" tIns="91425" rIns="91425" bIns="91425" anchor="t" anchorCtr="0">
            <a:noAutofit/>
          </a:bodyPr>
          <a:lstStyle/>
          <a:p>
            <a:pPr marL="457200" lvl="0" indent="-381000" rtl="0">
              <a:lnSpc>
                <a:spcPct val="115000"/>
              </a:lnSpc>
              <a:spcBef>
                <a:spcPts val="600"/>
              </a:spcBef>
              <a:spcAft>
                <a:spcPts val="0"/>
              </a:spcAft>
              <a:buClr>
                <a:schemeClr val="lt1"/>
              </a:buClr>
              <a:buSzPts val="2400"/>
              <a:buFont typeface="Sniglet"/>
              <a:buChar char="●"/>
            </a:pPr>
            <a:r>
              <a:rPr lang="en" sz="2400" dirty="0">
                <a:solidFill>
                  <a:schemeClr val="lt1"/>
                </a:solidFill>
                <a:latin typeface="Sniglet"/>
                <a:ea typeface="Sniglet"/>
                <a:cs typeface="Sniglet"/>
                <a:sym typeface="Sniglet"/>
              </a:rPr>
              <a:t>A reactor is an application-defined actor encapsulating state as relations</a:t>
            </a:r>
            <a:endParaRPr sz="2400" dirty="0">
              <a:solidFill>
                <a:schemeClr val="lt1"/>
              </a:solidFill>
              <a:latin typeface="Sniglet"/>
              <a:ea typeface="Sniglet"/>
              <a:cs typeface="Sniglet"/>
              <a:sym typeface="Sniglet"/>
            </a:endParaRPr>
          </a:p>
          <a:p>
            <a:pPr marL="914400" lvl="1" indent="-381000" rtl="0">
              <a:lnSpc>
                <a:spcPct val="115000"/>
              </a:lnSpc>
              <a:spcBef>
                <a:spcPts val="0"/>
              </a:spcBef>
              <a:spcAft>
                <a:spcPts val="0"/>
              </a:spcAft>
              <a:buClr>
                <a:schemeClr val="lt1"/>
              </a:buClr>
              <a:buSzPts val="2400"/>
              <a:buFont typeface="Sniglet"/>
              <a:buChar char="○"/>
            </a:pPr>
            <a:r>
              <a:rPr lang="en" sz="2400" dirty="0">
                <a:solidFill>
                  <a:schemeClr val="lt1"/>
                </a:solidFill>
                <a:latin typeface="Sniglet"/>
                <a:ea typeface="Sniglet"/>
                <a:cs typeface="Sniglet"/>
                <a:sym typeface="Sniglet"/>
              </a:rPr>
              <a:t>Concurrent (Single-threaded)</a:t>
            </a:r>
            <a:endParaRPr sz="2400" dirty="0">
              <a:solidFill>
                <a:schemeClr val="lt1"/>
              </a:solidFill>
              <a:latin typeface="Sniglet"/>
              <a:ea typeface="Sniglet"/>
              <a:cs typeface="Sniglet"/>
              <a:sym typeface="Sniglet"/>
            </a:endParaRPr>
          </a:p>
          <a:p>
            <a:pPr marL="914400" lvl="1" indent="-381000" rtl="0">
              <a:lnSpc>
                <a:spcPct val="115000"/>
              </a:lnSpc>
              <a:spcBef>
                <a:spcPts val="0"/>
              </a:spcBef>
              <a:spcAft>
                <a:spcPts val="0"/>
              </a:spcAft>
              <a:buClr>
                <a:schemeClr val="lt1"/>
              </a:buClr>
              <a:buSzPts val="2400"/>
              <a:buFont typeface="Sniglet"/>
              <a:buChar char="○"/>
            </a:pPr>
            <a:r>
              <a:rPr lang="en" sz="2400" dirty="0">
                <a:solidFill>
                  <a:schemeClr val="lt1"/>
                </a:solidFill>
                <a:latin typeface="Sniglet"/>
                <a:ea typeface="Sniglet"/>
                <a:cs typeface="Sniglet"/>
                <a:sym typeface="Sniglet"/>
              </a:rPr>
              <a:t>Isolated</a:t>
            </a:r>
            <a:endParaRPr sz="2400" dirty="0">
              <a:solidFill>
                <a:schemeClr val="lt1"/>
              </a:solidFill>
              <a:latin typeface="Sniglet"/>
              <a:ea typeface="Sniglet"/>
              <a:cs typeface="Sniglet"/>
              <a:sym typeface="Sniglet"/>
            </a:endParaRPr>
          </a:p>
          <a:p>
            <a:pPr marL="457200" lvl="0" indent="-381000" rtl="0">
              <a:lnSpc>
                <a:spcPct val="115000"/>
              </a:lnSpc>
              <a:spcBef>
                <a:spcPts val="0"/>
              </a:spcBef>
              <a:spcAft>
                <a:spcPts val="0"/>
              </a:spcAft>
              <a:buClr>
                <a:srgbClr val="00FFFF"/>
              </a:buClr>
              <a:buSzPts val="2400"/>
              <a:buFont typeface="Sniglet"/>
              <a:buChar char="●"/>
            </a:pPr>
            <a:r>
              <a:rPr lang="en" sz="2400" dirty="0">
                <a:solidFill>
                  <a:srgbClr val="00FFFF"/>
                </a:solidFill>
                <a:latin typeface="Sniglet"/>
                <a:ea typeface="Sniglet"/>
                <a:cs typeface="Sniglet"/>
                <a:sym typeface="Sniglet"/>
              </a:rPr>
              <a:t>Reactor Type</a:t>
            </a:r>
            <a:endParaRPr sz="2400" dirty="0">
              <a:solidFill>
                <a:srgbClr val="00FFFF"/>
              </a:solidFill>
              <a:latin typeface="Sniglet"/>
              <a:ea typeface="Sniglet"/>
              <a:cs typeface="Sniglet"/>
              <a:sym typeface="Sniglet"/>
            </a:endParaRPr>
          </a:p>
          <a:p>
            <a:pPr marL="914400" lvl="1" indent="-381000" rtl="0">
              <a:lnSpc>
                <a:spcPct val="115000"/>
              </a:lnSpc>
              <a:spcBef>
                <a:spcPts val="0"/>
              </a:spcBef>
              <a:spcAft>
                <a:spcPts val="0"/>
              </a:spcAft>
              <a:buClr>
                <a:schemeClr val="lt1"/>
              </a:buClr>
              <a:buSzPts val="2400"/>
              <a:buFont typeface="Sniglet"/>
              <a:buChar char="○"/>
            </a:pPr>
            <a:r>
              <a:rPr lang="en" sz="2400" dirty="0">
                <a:solidFill>
                  <a:schemeClr val="lt1"/>
                </a:solidFill>
                <a:latin typeface="Sniglet"/>
                <a:ea typeface="Sniglet"/>
                <a:cs typeface="Sniglet"/>
                <a:sym typeface="Sniglet"/>
              </a:rPr>
              <a:t>Schema + Methods</a:t>
            </a:r>
            <a:endParaRPr sz="2400" dirty="0">
              <a:solidFill>
                <a:schemeClr val="lt1"/>
              </a:solidFill>
              <a:latin typeface="Sniglet"/>
              <a:ea typeface="Sniglet"/>
              <a:cs typeface="Sniglet"/>
              <a:sym typeface="Sniglet"/>
            </a:endParaRPr>
          </a:p>
          <a:p>
            <a:pPr marL="457200" lvl="0" indent="-381000" rtl="0">
              <a:lnSpc>
                <a:spcPct val="115000"/>
              </a:lnSpc>
              <a:spcBef>
                <a:spcPts val="0"/>
              </a:spcBef>
              <a:spcAft>
                <a:spcPts val="0"/>
              </a:spcAft>
              <a:buClr>
                <a:srgbClr val="00FFFF"/>
              </a:buClr>
              <a:buSzPts val="2400"/>
              <a:buFont typeface="Sniglet"/>
              <a:buChar char="●"/>
            </a:pPr>
            <a:r>
              <a:rPr lang="en" sz="2400" dirty="0">
                <a:solidFill>
                  <a:srgbClr val="00FFFF"/>
                </a:solidFill>
                <a:latin typeface="Sniglet"/>
                <a:ea typeface="Sniglet"/>
                <a:cs typeface="Sniglet"/>
                <a:sym typeface="Sniglet"/>
              </a:rPr>
              <a:t>Reactor Instance</a:t>
            </a:r>
            <a:endParaRPr sz="2400" dirty="0">
              <a:solidFill>
                <a:srgbClr val="00FFFF"/>
              </a:solidFill>
              <a:latin typeface="Sniglet"/>
              <a:ea typeface="Sniglet"/>
              <a:cs typeface="Sniglet"/>
              <a:sym typeface="Sniglet"/>
            </a:endParaRPr>
          </a:p>
          <a:p>
            <a:pPr marL="914400" lvl="1" indent="-381000" rtl="0">
              <a:lnSpc>
                <a:spcPct val="115000"/>
              </a:lnSpc>
              <a:spcBef>
                <a:spcPts val="0"/>
              </a:spcBef>
              <a:spcAft>
                <a:spcPts val="0"/>
              </a:spcAft>
              <a:buClr>
                <a:schemeClr val="lt1"/>
              </a:buClr>
              <a:buSzPts val="2400"/>
              <a:buFont typeface="Sniglet"/>
              <a:buChar char="○"/>
            </a:pPr>
            <a:r>
              <a:rPr lang="en" sz="2400" dirty="0">
                <a:solidFill>
                  <a:schemeClr val="lt1"/>
                </a:solidFill>
                <a:latin typeface="Sniglet"/>
                <a:ea typeface="Sniglet"/>
                <a:cs typeface="Sniglet"/>
                <a:sym typeface="Sniglet"/>
              </a:rPr>
              <a:t>Type + Unique name assigned by the programmer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graphicFrame>
        <p:nvGraphicFramePr>
          <p:cNvPr id="318" name="Shape 318"/>
          <p:cNvGraphicFramePr/>
          <p:nvPr>
            <p:extLst>
              <p:ext uri="{D42A27DB-BD31-4B8C-83A1-F6EECF244321}">
                <p14:modId xmlns:p14="http://schemas.microsoft.com/office/powerpoint/2010/main" val="3650769808"/>
              </p:ext>
            </p:extLst>
          </p:nvPr>
        </p:nvGraphicFramePr>
        <p:xfrm>
          <a:off x="591671" y="785244"/>
          <a:ext cx="3385824" cy="3058478"/>
        </p:xfrm>
        <a:graphic>
          <a:graphicData uri="http://schemas.openxmlformats.org/drawingml/2006/table">
            <a:tbl>
              <a:tblPr>
                <a:noFill/>
                <a:tableStyleId>{108C57C6-062F-416B-AD95-F59E512FEC20}</a:tableStyleId>
              </a:tblPr>
              <a:tblGrid>
                <a:gridCol w="3385824">
                  <a:extLst>
                    <a:ext uri="{9D8B030D-6E8A-4147-A177-3AD203B41FA5}">
                      <a16:colId xmlns:a16="http://schemas.microsoft.com/office/drawing/2014/main" val="20000"/>
                    </a:ext>
                  </a:extLst>
                </a:gridCol>
              </a:tblGrid>
              <a:tr h="1667011">
                <a:tc>
                  <a:txBody>
                    <a:bodyPr/>
                    <a:lstStyle/>
                    <a:p>
                      <a:pPr marL="0" lvl="0" indent="0" rtl="0">
                        <a:lnSpc>
                          <a:spcPct val="115000"/>
                        </a:lnSpc>
                        <a:spcBef>
                          <a:spcPts val="0"/>
                        </a:spcBef>
                        <a:spcAft>
                          <a:spcPts val="0"/>
                        </a:spcAft>
                        <a:buNone/>
                      </a:pPr>
                      <a:r>
                        <a:rPr lang="en" sz="1200" dirty="0">
                          <a:solidFill>
                            <a:srgbClr val="FFFF00"/>
                          </a:solidFill>
                          <a:latin typeface="Source Code Pro"/>
                          <a:ea typeface="Source Code Pro"/>
                          <a:cs typeface="Source Code Pro"/>
                          <a:sym typeface="Source Code Pro"/>
                        </a:rPr>
                        <a:t>reactor</a:t>
                      </a:r>
                      <a:r>
                        <a:rPr lang="en" sz="1200" dirty="0">
                          <a:solidFill>
                            <a:srgbClr val="EBDBB2"/>
                          </a:solidFill>
                          <a:latin typeface="Source Code Pro"/>
                          <a:ea typeface="Source Code Pro"/>
                          <a:cs typeface="Source Code Pro"/>
                          <a:sym typeface="Source Code Pro"/>
                        </a:rPr>
                        <a:t> Exchange {</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Relation</a:t>
                      </a:r>
                      <a:r>
                        <a:rPr lang="en" sz="1200" dirty="0">
                          <a:solidFill>
                            <a:srgbClr val="EBDBB2"/>
                          </a:solidFill>
                          <a:latin typeface="Source Code Pro"/>
                          <a:ea typeface="Source Code Pro"/>
                          <a:cs typeface="Source Code Pro"/>
                          <a:sym typeface="Source Code Pro"/>
                        </a:rPr>
                        <a:t> settlement_risk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p_exposure </a:t>
                      </a:r>
                      <a:r>
                        <a:rPr lang="en" sz="1200" dirty="0">
                          <a:solidFill>
                            <a:srgbClr val="FFFF00"/>
                          </a:solidFill>
                          <a:latin typeface="Source Code Pro"/>
                          <a:ea typeface="Source Code Pro"/>
                          <a:cs typeface="Source Code Pro"/>
                          <a:sym typeface="Source Code Pro"/>
                        </a:rPr>
                        <a:t>float</a:t>
                      </a:r>
                      <a:r>
                        <a:rPr lang="en" sz="1200" dirty="0">
                          <a:solidFill>
                            <a:srgbClr val="EBDBB2"/>
                          </a:solidFill>
                          <a:latin typeface="Source Code Pro"/>
                          <a:ea typeface="Source Code Pro"/>
                          <a:cs typeface="Source Code Pro"/>
                          <a:sym typeface="Source Code Pro"/>
                        </a:rPr>
                        <a:t>,</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g_risk </a:t>
                      </a:r>
                      <a:r>
                        <a:rPr lang="en" sz="1200" dirty="0">
                          <a:solidFill>
                            <a:srgbClr val="FFFF00"/>
                          </a:solidFill>
                          <a:latin typeface="Source Code Pro"/>
                          <a:ea typeface="Source Code Pro"/>
                          <a:cs typeface="Source Code Pro"/>
                          <a:sym typeface="Source Code Pro"/>
                        </a:rPr>
                        <a:t>float</a:t>
                      </a:r>
                      <a:r>
                        <a:rPr lang="en" sz="1200" dirty="0">
                          <a:solidFill>
                            <a:srgbClr val="EBDBB2"/>
                          </a:solidFill>
                          <a:latin typeface="Source Code Pro"/>
                          <a:ea typeface="Source Code Pro"/>
                          <a:cs typeface="Source Code Pro"/>
                          <a:sym typeface="Source Code Pro"/>
                        </a:rPr>
                        <a:t> };</a:t>
                      </a:r>
                      <a:br>
                        <a:rPr lang="en" sz="1200" dirty="0">
                          <a:solidFill>
                            <a:srgbClr val="EBDBB2"/>
                          </a:solidFill>
                          <a:latin typeface="Source Code Pro"/>
                          <a:ea typeface="Source Code Pro"/>
                          <a:cs typeface="Source Code Pro"/>
                          <a:sym typeface="Source Code Pro"/>
                        </a:rPr>
                      </a:b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Relation</a:t>
                      </a:r>
                      <a:r>
                        <a:rPr lang="en" sz="1200" dirty="0">
                          <a:solidFill>
                            <a:srgbClr val="EBDBB2"/>
                          </a:solidFill>
                          <a:latin typeface="Source Code Pro"/>
                          <a:ea typeface="Source Code Pro"/>
                          <a:cs typeface="Source Code Pro"/>
                          <a:sym typeface="Source Code Pro"/>
                        </a:rPr>
                        <a:t> provider_names {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value </a:t>
                      </a:r>
                      <a:r>
                        <a:rPr lang="en" sz="1200" dirty="0">
                          <a:solidFill>
                            <a:srgbClr val="FFFF00"/>
                          </a:solidFill>
                          <a:latin typeface="Source Code Pro"/>
                          <a:ea typeface="Source Code Pro"/>
                          <a:cs typeface="Source Code Pro"/>
                          <a:sym typeface="Source Code Pro"/>
                        </a:rPr>
                        <a:t>varchar</a:t>
                      </a:r>
                      <a:r>
                        <a:rPr lang="en" sz="1200" dirty="0">
                          <a:solidFill>
                            <a:srgbClr val="EBDBB2"/>
                          </a:solidFill>
                          <a:latin typeface="Source Code Pro"/>
                          <a:ea typeface="Source Code Pro"/>
                          <a:cs typeface="Source Code Pro"/>
                          <a:sym typeface="Source Code Pro"/>
                        </a:rPr>
                        <a:t>(32) };</a:t>
                      </a:r>
                    </a:p>
                    <a:p>
                      <a:pPr marL="0" lvl="0" indent="0" rtl="0">
                        <a:lnSpc>
                          <a:spcPct val="115000"/>
                        </a:lnSpc>
                        <a:spcBef>
                          <a:spcPts val="0"/>
                        </a:spcBef>
                        <a:spcAft>
                          <a:spcPts val="0"/>
                        </a:spcAft>
                        <a:buNone/>
                      </a:pPr>
                      <a:endParaRPr lang="en"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lang="en"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lang="en"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lang="en"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lang="en"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lang="en"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a:t>
                      </a:r>
                      <a:endParaRPr sz="1200" dirty="0">
                        <a:latin typeface="Source Code Pro"/>
                        <a:ea typeface="Source Code Pro"/>
                        <a:cs typeface="Source Code Pro"/>
                        <a:sym typeface="Source Code Pro"/>
                      </a:endParaRPr>
                    </a:p>
                  </a:txBody>
                  <a:tcPr marL="63500" marR="63500" marT="63500" marB="63500">
                    <a:lnL cap="flat" cmpd="sng">
                      <a:noFill/>
                      <a:prstDash val="solid"/>
                      <a:round/>
                      <a:headEnd type="none" w="sm" len="sm"/>
                      <a:tailEnd type="none" w="sm" len="sm"/>
                    </a:lnL>
                    <a:lnR cap="flat" cmpd="sng">
                      <a:noFill/>
                      <a:prstDash val="solid"/>
                      <a:round/>
                      <a:headEnd type="none" w="sm" len="sm"/>
                      <a:tailEnd type="none" w="sm" len="sm"/>
                    </a:lnR>
                    <a:lnT cap="flat" cmpd="sng">
                      <a:noFill/>
                      <a:prstDash val="solid"/>
                      <a:round/>
                      <a:headEnd type="none" w="sm" len="sm"/>
                      <a:tailEnd type="none" w="sm" len="sm"/>
                    </a:lnT>
                    <a:lnB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12" name="Shape 312"/>
          <p:cNvSpPr txBox="1">
            <a:spLocks noGrp="1"/>
          </p:cNvSpPr>
          <p:nvPr>
            <p:ph type="title"/>
          </p:nvPr>
        </p:nvSpPr>
        <p:spPr>
          <a:xfrm>
            <a:off x="-12000" y="162825"/>
            <a:ext cx="9156000" cy="78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Examples of reactor types and instances</a:t>
            </a:r>
            <a:endParaRPr>
              <a:solidFill>
                <a:srgbClr val="FFA502"/>
              </a:solidFill>
            </a:endParaRPr>
          </a:p>
        </p:txBody>
      </p:sp>
      <p:sp>
        <p:nvSpPr>
          <p:cNvPr id="313" name="Shape 3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14</a:t>
            </a:fld>
            <a:endParaRPr/>
          </a:p>
        </p:txBody>
      </p:sp>
      <p:graphicFrame>
        <p:nvGraphicFramePr>
          <p:cNvPr id="314" name="Shape 314"/>
          <p:cNvGraphicFramePr/>
          <p:nvPr>
            <p:extLst>
              <p:ext uri="{D42A27DB-BD31-4B8C-83A1-F6EECF244321}">
                <p14:modId xmlns:p14="http://schemas.microsoft.com/office/powerpoint/2010/main" val="4066269227"/>
              </p:ext>
            </p:extLst>
          </p:nvPr>
        </p:nvGraphicFramePr>
        <p:xfrm>
          <a:off x="591671" y="2629132"/>
          <a:ext cx="3385824" cy="1165670"/>
        </p:xfrm>
        <a:graphic>
          <a:graphicData uri="http://schemas.openxmlformats.org/drawingml/2006/table">
            <a:tbl>
              <a:tblPr>
                <a:noFill/>
                <a:tableStyleId>{108C57C6-062F-416B-AD95-F59E512FEC20}</a:tableStyleId>
              </a:tblPr>
              <a:tblGrid>
                <a:gridCol w="3385824">
                  <a:extLst>
                    <a:ext uri="{9D8B030D-6E8A-4147-A177-3AD203B41FA5}">
                      <a16:colId xmlns:a16="http://schemas.microsoft.com/office/drawing/2014/main" val="20000"/>
                    </a:ext>
                  </a:extLst>
                </a:gridCol>
              </a:tblGrid>
              <a:tr h="809825">
                <a:tc>
                  <a:txBody>
                    <a:bodyPr/>
                    <a:lstStyle/>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void</a:t>
                      </a:r>
                      <a:r>
                        <a:rPr lang="en" sz="1200" dirty="0">
                          <a:solidFill>
                            <a:srgbClr val="EBDBB2"/>
                          </a:solidFill>
                          <a:latin typeface="Source Code Pro"/>
                          <a:ea typeface="Source Code Pro"/>
                          <a:cs typeface="Source Code Pro"/>
                          <a:sym typeface="Source Code Pro"/>
                        </a:rPr>
                        <a:t> auth_pay(pprovider, pwallet,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pvalue) { </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p>
                    <a:p>
                      <a:pPr marL="0" lvl="0" indent="0" rtl="0">
                        <a:lnSpc>
                          <a:spcPct val="115000"/>
                        </a:lnSpc>
                        <a:spcBef>
                          <a:spcPts val="0"/>
                        </a:spcBef>
                        <a:spcAft>
                          <a:spcPts val="0"/>
                        </a:spcAft>
                        <a:buNone/>
                      </a:pPr>
                      <a:endParaRPr sz="1200" dirty="0">
                        <a:latin typeface="Source Code Pro"/>
                        <a:ea typeface="Source Code Pro"/>
                        <a:cs typeface="Source Code Pro"/>
                        <a:sym typeface="Source Code Pro"/>
                      </a:endParaRPr>
                    </a:p>
                  </a:txBody>
                  <a:tcPr marL="63500" marR="63500" marT="63500" marB="63500">
                    <a:lnL cap="flat" cmpd="sng">
                      <a:noFill/>
                      <a:prstDash val="solid"/>
                      <a:round/>
                      <a:headEnd type="none" w="sm" len="sm"/>
                      <a:tailEnd type="none" w="sm" len="sm"/>
                    </a:lnL>
                    <a:lnR cap="flat" cmpd="sng">
                      <a:noFill/>
                      <a:prstDash val="solid"/>
                      <a:round/>
                      <a:headEnd type="none" w="sm" len="sm"/>
                      <a:tailEnd type="none" w="sm" len="sm"/>
                    </a:lnR>
                    <a:lnT cap="flat" cmpd="sng">
                      <a:noFill/>
                      <a:prstDash val="solid"/>
                      <a:round/>
                      <a:headEnd type="none" w="sm" len="sm"/>
                      <a:tailEnd type="none" w="sm" len="sm"/>
                    </a:lnT>
                    <a:lnB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15" name="Shape 315"/>
          <p:cNvSpPr/>
          <p:nvPr/>
        </p:nvSpPr>
        <p:spPr>
          <a:xfrm>
            <a:off x="151025" y="671413"/>
            <a:ext cx="4039762" cy="3343480"/>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txBox="1"/>
          <p:nvPr/>
        </p:nvSpPr>
        <p:spPr>
          <a:xfrm>
            <a:off x="4550425" y="735200"/>
            <a:ext cx="4305000" cy="40572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200" dirty="0">
                <a:solidFill>
                  <a:srgbClr val="FFFF00"/>
                </a:solidFill>
                <a:latin typeface="Source Code Pro"/>
                <a:ea typeface="Source Code Pro"/>
                <a:cs typeface="Source Code Pro"/>
                <a:sym typeface="Source Code Pro"/>
              </a:rPr>
              <a:t>reactor</a:t>
            </a:r>
            <a:r>
              <a:rPr lang="en" sz="1200" dirty="0">
                <a:solidFill>
                  <a:srgbClr val="EBDBB2"/>
                </a:solidFill>
                <a:latin typeface="Source Code Pro"/>
                <a:ea typeface="Source Code Pro"/>
                <a:cs typeface="Source Code Pro"/>
                <a:sym typeface="Source Code Pro"/>
              </a:rPr>
              <a:t> Provider {</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Relation</a:t>
            </a:r>
            <a:r>
              <a:rPr lang="en" sz="1200" dirty="0">
                <a:solidFill>
                  <a:srgbClr val="EBDBB2"/>
                </a:solidFill>
                <a:latin typeface="Source Code Pro"/>
                <a:ea typeface="Source Code Pro"/>
                <a:cs typeface="Source Code Pro"/>
                <a:sym typeface="Source Code Pro"/>
              </a:rPr>
              <a:t> orders {</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wallet </a:t>
            </a:r>
            <a:r>
              <a:rPr lang="en" sz="1200" dirty="0">
                <a:solidFill>
                  <a:srgbClr val="FFFF00"/>
                </a:solidFill>
                <a:latin typeface="Source Code Pro"/>
                <a:ea typeface="Source Code Pro"/>
                <a:cs typeface="Source Code Pro"/>
                <a:sym typeface="Source Code Pro"/>
              </a:rPr>
              <a:t>int</a:t>
            </a:r>
            <a:r>
              <a:rPr lang="en" sz="1200" dirty="0">
                <a:solidFill>
                  <a:srgbClr val="EBDBB2"/>
                </a:solidFill>
                <a:latin typeface="Source Code Pro"/>
                <a:ea typeface="Source Code Pro"/>
                <a:cs typeface="Source Code Pro"/>
                <a:sym typeface="Source Code Pro"/>
              </a:rPr>
              <a:t>,</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value </a:t>
            </a:r>
            <a:r>
              <a:rPr lang="en" sz="1200" dirty="0">
                <a:solidFill>
                  <a:srgbClr val="FFFF00"/>
                </a:solidFill>
                <a:latin typeface="Source Code Pro"/>
                <a:ea typeface="Source Code Pro"/>
                <a:cs typeface="Source Code Pro"/>
                <a:sym typeface="Source Code Pro"/>
              </a:rPr>
              <a:t>float</a:t>
            </a:r>
            <a:r>
              <a:rPr lang="en" sz="1200" dirty="0">
                <a:solidFill>
                  <a:srgbClr val="EBDBB2"/>
                </a:solidFill>
                <a:latin typeface="Source Code Pro"/>
                <a:ea typeface="Source Code Pro"/>
                <a:cs typeface="Source Code Pro"/>
                <a:sym typeface="Source Code Pro"/>
              </a:rPr>
              <a:t>,</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settled </a:t>
            </a:r>
            <a:r>
              <a:rPr lang="en" sz="1200" dirty="0">
                <a:solidFill>
                  <a:srgbClr val="FFFF00"/>
                </a:solidFill>
                <a:latin typeface="Source Code Pro"/>
                <a:ea typeface="Source Code Pro"/>
                <a:cs typeface="Source Code Pro"/>
                <a:sym typeface="Source Code Pro"/>
              </a:rPr>
              <a:t>char</a:t>
            </a:r>
            <a:r>
              <a:rPr lang="en" sz="1200" dirty="0">
                <a:solidFill>
                  <a:srgbClr val="EBDBB2"/>
                </a:solidFill>
                <a:latin typeface="Source Code Pro"/>
                <a:ea typeface="Source Code Pro"/>
                <a:cs typeface="Source Code Pro"/>
                <a:sym typeface="Source Code Pro"/>
              </a:rPr>
              <a:t>(1)</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br>
              <a:rPr lang="en" sz="1200" dirty="0">
                <a:solidFill>
                  <a:srgbClr val="EBDBB2"/>
                </a:solidFill>
                <a:latin typeface="Source Code Pro"/>
                <a:ea typeface="Source Code Pro"/>
                <a:cs typeface="Source Code Pro"/>
                <a:sym typeface="Source Code Pro"/>
              </a:rPr>
            </a:b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Relation</a:t>
            </a:r>
            <a:r>
              <a:rPr lang="en" sz="1200" dirty="0">
                <a:solidFill>
                  <a:srgbClr val="EBDBB2"/>
                </a:solidFill>
                <a:latin typeface="Source Code Pro"/>
                <a:ea typeface="Source Code Pro"/>
                <a:cs typeface="Source Code Pro"/>
                <a:sym typeface="Source Code Pro"/>
              </a:rPr>
              <a:t> provider_info {</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risk </a:t>
            </a:r>
            <a:r>
              <a:rPr lang="en" sz="1200" dirty="0">
                <a:solidFill>
                  <a:srgbClr val="FFFF00"/>
                </a:solidFill>
                <a:latin typeface="Source Code Pro"/>
                <a:ea typeface="Source Code Pro"/>
                <a:cs typeface="Source Code Pro"/>
                <a:sym typeface="Source Code Pro"/>
              </a:rPr>
              <a:t>float</a:t>
            </a:r>
            <a:r>
              <a:rPr lang="en" sz="1200" dirty="0">
                <a:solidFill>
                  <a:srgbClr val="EBDBB2"/>
                </a:solidFill>
                <a:latin typeface="Source Code Pro"/>
                <a:ea typeface="Source Code Pro"/>
                <a:cs typeface="Source Code Pro"/>
                <a:sym typeface="Source Code Pro"/>
              </a:rPr>
              <a:t>,</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time </a:t>
            </a:r>
            <a:r>
              <a:rPr lang="en" sz="1200" dirty="0">
                <a:solidFill>
                  <a:srgbClr val="FFFF00"/>
                </a:solidFill>
                <a:latin typeface="Source Code Pro"/>
                <a:ea typeface="Source Code Pro"/>
                <a:cs typeface="Source Code Pro"/>
                <a:sym typeface="Source Code Pro"/>
              </a:rPr>
              <a:t>timestamp</a:t>
            </a:r>
            <a:r>
              <a:rPr lang="en" sz="1200" dirty="0">
                <a:solidFill>
                  <a:srgbClr val="EBDBB2"/>
                </a:solidFill>
                <a:latin typeface="Source Code Pro"/>
                <a:ea typeface="Source Code Pro"/>
                <a:cs typeface="Source Code Pro"/>
                <a:sym typeface="Source Code Pro"/>
              </a:rPr>
              <a:t>,</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window </a:t>
            </a:r>
            <a:r>
              <a:rPr lang="en" sz="1200" dirty="0">
                <a:solidFill>
                  <a:srgbClr val="FFFF00"/>
                </a:solidFill>
                <a:latin typeface="Source Code Pro"/>
                <a:ea typeface="Source Code Pro"/>
                <a:cs typeface="Source Code Pro"/>
                <a:sym typeface="Source Code Pro"/>
              </a:rPr>
              <a:t>interval</a:t>
            </a:r>
            <a:r>
              <a:rPr lang="en" sz="1200" dirty="0">
                <a:solidFill>
                  <a:srgbClr val="EBDBB2"/>
                </a:solidFill>
                <a:latin typeface="Source Code Pro"/>
                <a:ea typeface="Source Code Pro"/>
                <a:cs typeface="Source Code Pro"/>
                <a:sym typeface="Source Code Pro"/>
              </a:rPr>
              <a:t>    </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a:t>
            </a:r>
            <a:endParaRPr sz="1200" dirty="0">
              <a:latin typeface="Source Code Pro"/>
              <a:ea typeface="Source Code Pro"/>
              <a:cs typeface="Source Code Pro"/>
              <a:sym typeface="Source Code Pro"/>
            </a:endParaRPr>
          </a:p>
        </p:txBody>
      </p:sp>
      <p:sp>
        <p:nvSpPr>
          <p:cNvPr id="317" name="Shape 317"/>
          <p:cNvSpPr/>
          <p:nvPr/>
        </p:nvSpPr>
        <p:spPr>
          <a:xfrm>
            <a:off x="4190775" y="601725"/>
            <a:ext cx="4877930" cy="4541689"/>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txBox="1"/>
          <p:nvPr/>
        </p:nvSpPr>
        <p:spPr>
          <a:xfrm>
            <a:off x="4513700" y="3297300"/>
            <a:ext cx="4305000" cy="1224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float</a:t>
            </a:r>
            <a:r>
              <a:rPr lang="en" sz="1200" dirty="0">
                <a:solidFill>
                  <a:srgbClr val="EBDBB2"/>
                </a:solidFill>
                <a:latin typeface="Source Code Pro"/>
                <a:ea typeface="Source Code Pro"/>
                <a:cs typeface="Source Code Pro"/>
                <a:sym typeface="Source Code Pro"/>
              </a:rPr>
              <a:t> sim_risk(exposure) { …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float</a:t>
            </a:r>
            <a:r>
              <a:rPr lang="en" sz="1200" dirty="0">
                <a:solidFill>
                  <a:srgbClr val="EBDBB2"/>
                </a:solidFill>
                <a:latin typeface="Source Code Pro"/>
                <a:ea typeface="Source Code Pro"/>
                <a:cs typeface="Source Code Pro"/>
                <a:sym typeface="Source Code Pro"/>
              </a:rPr>
              <a:t> calc_risk(p_exposure){ … } </a:t>
            </a:r>
            <a:br>
              <a:rPr lang="en" sz="1200" dirty="0">
                <a:solidFill>
                  <a:srgbClr val="EBDBB2"/>
                </a:solidFill>
                <a:latin typeface="Source Code Pro"/>
                <a:ea typeface="Source Code Pro"/>
                <a:cs typeface="Source Code Pro"/>
                <a:sym typeface="Source Code Pro"/>
              </a:rPr>
            </a:b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void</a:t>
            </a:r>
            <a:r>
              <a:rPr lang="en" sz="1200" dirty="0">
                <a:solidFill>
                  <a:srgbClr val="EBDBB2"/>
                </a:solidFill>
                <a:latin typeface="Source Code Pro"/>
                <a:ea typeface="Source Code Pro"/>
                <a:cs typeface="Source Code Pro"/>
                <a:sym typeface="Source Code Pro"/>
              </a:rPr>
              <a:t> add_entry(wallet, value){ … }</a:t>
            </a:r>
            <a:endParaRPr sz="1200" dirty="0">
              <a:latin typeface="Source Code Pro"/>
              <a:ea typeface="Source Code Pro"/>
              <a:cs typeface="Source Code Pro"/>
              <a:sym typeface="Source Code Pro"/>
            </a:endParaRPr>
          </a:p>
        </p:txBody>
      </p:sp>
      <p:sp>
        <p:nvSpPr>
          <p:cNvPr id="320" name="Shape 320"/>
          <p:cNvSpPr/>
          <p:nvPr/>
        </p:nvSpPr>
        <p:spPr>
          <a:xfrm>
            <a:off x="488375" y="4093175"/>
            <a:ext cx="953400" cy="817200"/>
          </a:xfrm>
          <a:prstGeom prst="ellipse">
            <a:avLst/>
          </a:prstGeom>
          <a:solidFill>
            <a:schemeClr val="tx2">
              <a:alpha val="1115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FFFF00"/>
                </a:solidFill>
                <a:latin typeface="Sniglet"/>
                <a:ea typeface="Sniglet"/>
                <a:cs typeface="Sniglet"/>
                <a:sym typeface="Sniglet"/>
              </a:rPr>
              <a:t>Name</a:t>
            </a:r>
            <a:r>
              <a:rPr lang="en" sz="1000" dirty="0">
                <a:solidFill>
                  <a:srgbClr val="FFA502"/>
                </a:solidFill>
                <a:latin typeface="Sniglet"/>
                <a:ea typeface="Sniglet"/>
                <a:cs typeface="Sniglet"/>
                <a:sym typeface="Sniglet"/>
              </a:rPr>
              <a:t>: </a:t>
            </a:r>
            <a:r>
              <a:rPr lang="en" sz="1000" dirty="0">
                <a:solidFill>
                  <a:srgbClr val="FFFF00"/>
                </a:solidFill>
                <a:latin typeface="Sniglet"/>
                <a:ea typeface="Sniglet"/>
                <a:cs typeface="Sniglet"/>
                <a:sym typeface="Sniglet"/>
              </a:rPr>
              <a:t>OneEx</a:t>
            </a:r>
            <a:endParaRPr sz="1000" dirty="0">
              <a:solidFill>
                <a:srgbClr val="FFFF00"/>
              </a:solidFill>
              <a:latin typeface="Sniglet"/>
              <a:ea typeface="Sniglet"/>
              <a:cs typeface="Sniglet"/>
              <a:sym typeface="Sniglet"/>
            </a:endParaRPr>
          </a:p>
        </p:txBody>
      </p:sp>
      <p:sp>
        <p:nvSpPr>
          <p:cNvPr id="321" name="Shape 321"/>
          <p:cNvSpPr/>
          <p:nvPr/>
        </p:nvSpPr>
        <p:spPr>
          <a:xfrm>
            <a:off x="2187600" y="4031163"/>
            <a:ext cx="953400" cy="8172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00FFFF"/>
                </a:solidFill>
                <a:latin typeface="Sniglet"/>
                <a:ea typeface="Sniglet"/>
                <a:cs typeface="Sniglet"/>
                <a:sym typeface="Sniglet"/>
              </a:rPr>
              <a:t>Name: XBIT_US</a:t>
            </a:r>
            <a:endParaRPr sz="1000" dirty="0">
              <a:solidFill>
                <a:srgbClr val="00FFFF"/>
              </a:solidFill>
              <a:latin typeface="Sniglet"/>
              <a:ea typeface="Sniglet"/>
              <a:cs typeface="Sniglet"/>
              <a:sym typeface="Sniglet"/>
            </a:endParaRPr>
          </a:p>
        </p:txBody>
      </p:sp>
      <p:sp>
        <p:nvSpPr>
          <p:cNvPr id="322" name="Shape 322"/>
          <p:cNvSpPr/>
          <p:nvPr/>
        </p:nvSpPr>
        <p:spPr>
          <a:xfrm>
            <a:off x="3189188" y="4031163"/>
            <a:ext cx="953400" cy="8172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00FFFF"/>
                </a:solidFill>
                <a:latin typeface="Sniglet"/>
                <a:ea typeface="Sniglet"/>
                <a:cs typeface="Sniglet"/>
                <a:sym typeface="Sniglet"/>
              </a:rPr>
              <a:t>Name: CBIT_DK</a:t>
            </a:r>
            <a:endParaRPr sz="1000" dirty="0">
              <a:solidFill>
                <a:srgbClr val="00FFFF"/>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6000" y="105575"/>
            <a:ext cx="9156000" cy="78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Declarative queries within a reactor</a:t>
            </a:r>
            <a:endParaRPr>
              <a:solidFill>
                <a:srgbClr val="FFA502"/>
              </a:solidFill>
            </a:endParaRPr>
          </a:p>
        </p:txBody>
      </p:sp>
      <p:sp>
        <p:nvSpPr>
          <p:cNvPr id="328" name="Shape 328"/>
          <p:cNvSpPr txBox="1">
            <a:spLocks noGrp="1"/>
          </p:cNvSpPr>
          <p:nvPr>
            <p:ph type="body" idx="1"/>
          </p:nvPr>
        </p:nvSpPr>
        <p:spPr>
          <a:xfrm>
            <a:off x="56950" y="888275"/>
            <a:ext cx="3433200" cy="2257800"/>
          </a:xfrm>
          <a:prstGeom prst="rect">
            <a:avLst/>
          </a:prstGeom>
        </p:spPr>
        <p:txBody>
          <a:bodyPr spcFirstLastPara="1" wrap="square" lIns="91425" tIns="91425" rIns="91425" bIns="91425" anchor="ctr" anchorCtr="0">
            <a:noAutofit/>
          </a:bodyPr>
          <a:lstStyle/>
          <a:p>
            <a:pPr marL="0" lvl="0" indent="0" algn="ctr" rtl="0">
              <a:lnSpc>
                <a:spcPct val="115000"/>
              </a:lnSpc>
              <a:spcBef>
                <a:spcPts val="600"/>
              </a:spcBef>
              <a:spcAft>
                <a:spcPts val="0"/>
              </a:spcAft>
              <a:buNone/>
            </a:pPr>
            <a:r>
              <a:rPr lang="en" sz="2400" dirty="0">
                <a:solidFill>
                  <a:schemeClr val="lt1"/>
                </a:solidFill>
              </a:rPr>
              <a:t>Declarative queries to access </a:t>
            </a:r>
            <a:r>
              <a:rPr lang="en" sz="2400" dirty="0">
                <a:solidFill>
                  <a:srgbClr val="00FFFF"/>
                </a:solidFill>
              </a:rPr>
              <a:t>isolated relational state within a reactor</a:t>
            </a:r>
            <a:endParaRPr sz="2400" dirty="0">
              <a:solidFill>
                <a:srgbClr val="00FFFF"/>
              </a:solidFill>
            </a:endParaRPr>
          </a:p>
        </p:txBody>
      </p:sp>
      <p:sp>
        <p:nvSpPr>
          <p:cNvPr id="329" name="Shape 329"/>
          <p:cNvSpPr/>
          <p:nvPr/>
        </p:nvSpPr>
        <p:spPr>
          <a:xfrm>
            <a:off x="3652300" y="722725"/>
            <a:ext cx="1669200" cy="1501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pic>
        <p:nvPicPr>
          <p:cNvPr id="330" name="Shape 330"/>
          <p:cNvPicPr preferRelativeResize="0"/>
          <p:nvPr/>
        </p:nvPicPr>
        <p:blipFill>
          <a:blip r:embed="rId3">
            <a:alphaModFix/>
          </a:blip>
          <a:stretch>
            <a:fillRect/>
          </a:stretch>
        </p:blipFill>
        <p:spPr>
          <a:xfrm>
            <a:off x="3798400" y="1042525"/>
            <a:ext cx="447775" cy="447775"/>
          </a:xfrm>
          <a:prstGeom prst="rect">
            <a:avLst/>
          </a:prstGeom>
          <a:noFill/>
          <a:ln>
            <a:noFill/>
          </a:ln>
        </p:spPr>
      </p:pic>
      <p:pic>
        <p:nvPicPr>
          <p:cNvPr id="331" name="Shape 331"/>
          <p:cNvPicPr preferRelativeResize="0"/>
          <p:nvPr/>
        </p:nvPicPr>
        <p:blipFill>
          <a:blip r:embed="rId3">
            <a:alphaModFix/>
          </a:blip>
          <a:stretch>
            <a:fillRect/>
          </a:stretch>
        </p:blipFill>
        <p:spPr>
          <a:xfrm>
            <a:off x="4262738" y="1042525"/>
            <a:ext cx="447775" cy="447775"/>
          </a:xfrm>
          <a:prstGeom prst="rect">
            <a:avLst/>
          </a:prstGeom>
          <a:noFill/>
          <a:ln>
            <a:noFill/>
          </a:ln>
        </p:spPr>
      </p:pic>
      <p:pic>
        <p:nvPicPr>
          <p:cNvPr id="332" name="Shape 332"/>
          <p:cNvPicPr preferRelativeResize="0"/>
          <p:nvPr/>
        </p:nvPicPr>
        <p:blipFill>
          <a:blip r:embed="rId3">
            <a:alphaModFix/>
          </a:blip>
          <a:stretch>
            <a:fillRect/>
          </a:stretch>
        </p:blipFill>
        <p:spPr>
          <a:xfrm>
            <a:off x="4727100" y="1042525"/>
            <a:ext cx="447775" cy="447775"/>
          </a:xfrm>
          <a:prstGeom prst="rect">
            <a:avLst/>
          </a:prstGeom>
          <a:noFill/>
          <a:ln>
            <a:noFill/>
          </a:ln>
        </p:spPr>
      </p:pic>
      <p:pic>
        <p:nvPicPr>
          <p:cNvPr id="333" name="Shape 333"/>
          <p:cNvPicPr preferRelativeResize="0"/>
          <p:nvPr/>
        </p:nvPicPr>
        <p:blipFill>
          <a:blip r:embed="rId3">
            <a:alphaModFix/>
          </a:blip>
          <a:stretch>
            <a:fillRect/>
          </a:stretch>
        </p:blipFill>
        <p:spPr>
          <a:xfrm>
            <a:off x="3798400" y="1423525"/>
            <a:ext cx="447775" cy="447775"/>
          </a:xfrm>
          <a:prstGeom prst="rect">
            <a:avLst/>
          </a:prstGeom>
          <a:noFill/>
          <a:ln>
            <a:noFill/>
          </a:ln>
        </p:spPr>
      </p:pic>
      <p:pic>
        <p:nvPicPr>
          <p:cNvPr id="334" name="Shape 334"/>
          <p:cNvPicPr preferRelativeResize="0"/>
          <p:nvPr/>
        </p:nvPicPr>
        <p:blipFill>
          <a:blip r:embed="rId3">
            <a:alphaModFix/>
          </a:blip>
          <a:stretch>
            <a:fillRect/>
          </a:stretch>
        </p:blipFill>
        <p:spPr>
          <a:xfrm>
            <a:off x="4255600" y="1423525"/>
            <a:ext cx="447775" cy="447775"/>
          </a:xfrm>
          <a:prstGeom prst="rect">
            <a:avLst/>
          </a:prstGeom>
          <a:noFill/>
          <a:ln>
            <a:noFill/>
          </a:ln>
        </p:spPr>
      </p:pic>
      <p:pic>
        <p:nvPicPr>
          <p:cNvPr id="335" name="Shape 335"/>
          <p:cNvPicPr preferRelativeResize="0"/>
          <p:nvPr/>
        </p:nvPicPr>
        <p:blipFill>
          <a:blip r:embed="rId3">
            <a:alphaModFix/>
          </a:blip>
          <a:stretch>
            <a:fillRect/>
          </a:stretch>
        </p:blipFill>
        <p:spPr>
          <a:xfrm>
            <a:off x="4712800" y="1423525"/>
            <a:ext cx="447775" cy="447775"/>
          </a:xfrm>
          <a:prstGeom prst="rect">
            <a:avLst/>
          </a:prstGeom>
          <a:noFill/>
          <a:ln>
            <a:noFill/>
          </a:ln>
        </p:spPr>
      </p:pic>
      <p:sp>
        <p:nvSpPr>
          <p:cNvPr id="336" name="Shape 336"/>
          <p:cNvSpPr/>
          <p:nvPr/>
        </p:nvSpPr>
        <p:spPr>
          <a:xfrm>
            <a:off x="4091825" y="3341375"/>
            <a:ext cx="800700" cy="601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graphicFrame>
        <p:nvGraphicFramePr>
          <p:cNvPr id="337" name="Shape 337"/>
          <p:cNvGraphicFramePr/>
          <p:nvPr/>
        </p:nvGraphicFramePr>
        <p:xfrm>
          <a:off x="4214838" y="3452800"/>
          <a:ext cx="544125" cy="396210"/>
        </p:xfrm>
        <a:graphic>
          <a:graphicData uri="http://schemas.openxmlformats.org/drawingml/2006/table">
            <a:tbl>
              <a:tblPr>
                <a:noFill/>
                <a:tableStyleId>{F109B391-5F34-4932-997F-DF9E21EE535A}</a:tableStyleId>
              </a:tblPr>
              <a:tblGrid>
                <a:gridCol w="544125">
                  <a:extLst>
                    <a:ext uri="{9D8B030D-6E8A-4147-A177-3AD203B41FA5}">
                      <a16:colId xmlns:a16="http://schemas.microsoft.com/office/drawing/2014/main" val="20000"/>
                    </a:ext>
                  </a:extLst>
                </a:gridCol>
              </a:tblGrid>
              <a:tr h="0">
                <a:tc>
                  <a:txBody>
                    <a:bodyPr/>
                    <a:lstStyle/>
                    <a:p>
                      <a:pPr marL="0" lvl="0" indent="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38" name="Shape 338"/>
          <p:cNvSpPr/>
          <p:nvPr/>
        </p:nvSpPr>
        <p:spPr>
          <a:xfrm>
            <a:off x="4930025" y="3341375"/>
            <a:ext cx="800700" cy="601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graphicFrame>
        <p:nvGraphicFramePr>
          <p:cNvPr id="339" name="Shape 339"/>
          <p:cNvGraphicFramePr/>
          <p:nvPr/>
        </p:nvGraphicFramePr>
        <p:xfrm>
          <a:off x="5053038" y="3452800"/>
          <a:ext cx="544125" cy="396210"/>
        </p:xfrm>
        <a:graphic>
          <a:graphicData uri="http://schemas.openxmlformats.org/drawingml/2006/table">
            <a:tbl>
              <a:tblPr>
                <a:noFill/>
                <a:tableStyleId>{F109B391-5F34-4932-997F-DF9E21EE535A}</a:tableStyleId>
              </a:tblPr>
              <a:tblGrid>
                <a:gridCol w="544125">
                  <a:extLst>
                    <a:ext uri="{9D8B030D-6E8A-4147-A177-3AD203B41FA5}">
                      <a16:colId xmlns:a16="http://schemas.microsoft.com/office/drawing/2014/main" val="20000"/>
                    </a:ext>
                  </a:extLst>
                </a:gridCol>
              </a:tblGrid>
              <a:tr h="0">
                <a:tc>
                  <a:txBody>
                    <a:bodyPr/>
                    <a:lstStyle/>
                    <a:p>
                      <a:pPr marL="0" lvl="0" indent="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40" name="Shape 340"/>
          <p:cNvSpPr/>
          <p:nvPr/>
        </p:nvSpPr>
        <p:spPr>
          <a:xfrm>
            <a:off x="3253625" y="3341375"/>
            <a:ext cx="800700" cy="601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graphicFrame>
        <p:nvGraphicFramePr>
          <p:cNvPr id="341" name="Shape 341"/>
          <p:cNvGraphicFramePr/>
          <p:nvPr/>
        </p:nvGraphicFramePr>
        <p:xfrm>
          <a:off x="3376638" y="3452800"/>
          <a:ext cx="544125" cy="396210"/>
        </p:xfrm>
        <a:graphic>
          <a:graphicData uri="http://schemas.openxmlformats.org/drawingml/2006/table">
            <a:tbl>
              <a:tblPr>
                <a:noFill/>
                <a:tableStyleId>{F109B391-5F34-4932-997F-DF9E21EE535A}</a:tableStyleId>
              </a:tblPr>
              <a:tblGrid>
                <a:gridCol w="544125">
                  <a:extLst>
                    <a:ext uri="{9D8B030D-6E8A-4147-A177-3AD203B41FA5}">
                      <a16:colId xmlns:a16="http://schemas.microsoft.com/office/drawing/2014/main" val="20000"/>
                    </a:ext>
                  </a:extLst>
                </a:gridCol>
              </a:tblGrid>
              <a:tr h="0">
                <a:tc>
                  <a:txBody>
                    <a:bodyPr/>
                    <a:lstStyle/>
                    <a:p>
                      <a:pPr marL="0" lvl="0" indent="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42" name="Shape 342"/>
          <p:cNvSpPr/>
          <p:nvPr/>
        </p:nvSpPr>
        <p:spPr>
          <a:xfrm>
            <a:off x="4091825" y="4027175"/>
            <a:ext cx="800700" cy="601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graphicFrame>
        <p:nvGraphicFramePr>
          <p:cNvPr id="343" name="Shape 343"/>
          <p:cNvGraphicFramePr/>
          <p:nvPr/>
        </p:nvGraphicFramePr>
        <p:xfrm>
          <a:off x="4214838" y="4138600"/>
          <a:ext cx="544125" cy="396210"/>
        </p:xfrm>
        <a:graphic>
          <a:graphicData uri="http://schemas.openxmlformats.org/drawingml/2006/table">
            <a:tbl>
              <a:tblPr>
                <a:noFill/>
                <a:tableStyleId>{F109B391-5F34-4932-997F-DF9E21EE535A}</a:tableStyleId>
              </a:tblPr>
              <a:tblGrid>
                <a:gridCol w="544125">
                  <a:extLst>
                    <a:ext uri="{9D8B030D-6E8A-4147-A177-3AD203B41FA5}">
                      <a16:colId xmlns:a16="http://schemas.microsoft.com/office/drawing/2014/main" val="20000"/>
                    </a:ext>
                  </a:extLst>
                </a:gridCol>
              </a:tblGrid>
              <a:tr h="0">
                <a:tc>
                  <a:txBody>
                    <a:bodyPr/>
                    <a:lstStyle/>
                    <a:p>
                      <a:pPr marL="0" lvl="0" indent="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44" name="Shape 344"/>
          <p:cNvSpPr/>
          <p:nvPr/>
        </p:nvSpPr>
        <p:spPr>
          <a:xfrm>
            <a:off x="4930025" y="4027175"/>
            <a:ext cx="800700" cy="601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graphicFrame>
        <p:nvGraphicFramePr>
          <p:cNvPr id="345" name="Shape 345"/>
          <p:cNvGraphicFramePr/>
          <p:nvPr/>
        </p:nvGraphicFramePr>
        <p:xfrm>
          <a:off x="5053038" y="4138600"/>
          <a:ext cx="544125" cy="396210"/>
        </p:xfrm>
        <a:graphic>
          <a:graphicData uri="http://schemas.openxmlformats.org/drawingml/2006/table">
            <a:tbl>
              <a:tblPr>
                <a:noFill/>
                <a:tableStyleId>{F109B391-5F34-4932-997F-DF9E21EE535A}</a:tableStyleId>
              </a:tblPr>
              <a:tblGrid>
                <a:gridCol w="544125">
                  <a:extLst>
                    <a:ext uri="{9D8B030D-6E8A-4147-A177-3AD203B41FA5}">
                      <a16:colId xmlns:a16="http://schemas.microsoft.com/office/drawing/2014/main" val="20000"/>
                    </a:ext>
                  </a:extLst>
                </a:gridCol>
              </a:tblGrid>
              <a:tr h="0">
                <a:tc>
                  <a:txBody>
                    <a:bodyPr/>
                    <a:lstStyle/>
                    <a:p>
                      <a:pPr marL="0" lvl="0" indent="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46" name="Shape 346"/>
          <p:cNvSpPr/>
          <p:nvPr/>
        </p:nvSpPr>
        <p:spPr>
          <a:xfrm>
            <a:off x="3253625" y="4027175"/>
            <a:ext cx="800700" cy="601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graphicFrame>
        <p:nvGraphicFramePr>
          <p:cNvPr id="347" name="Shape 347"/>
          <p:cNvGraphicFramePr/>
          <p:nvPr/>
        </p:nvGraphicFramePr>
        <p:xfrm>
          <a:off x="3376638" y="4138600"/>
          <a:ext cx="544125" cy="396210"/>
        </p:xfrm>
        <a:graphic>
          <a:graphicData uri="http://schemas.openxmlformats.org/drawingml/2006/table">
            <a:tbl>
              <a:tblPr>
                <a:noFill/>
                <a:tableStyleId>{F109B391-5F34-4932-997F-DF9E21EE535A}</a:tableStyleId>
              </a:tblPr>
              <a:tblGrid>
                <a:gridCol w="544125">
                  <a:extLst>
                    <a:ext uri="{9D8B030D-6E8A-4147-A177-3AD203B41FA5}">
                      <a16:colId xmlns:a16="http://schemas.microsoft.com/office/drawing/2014/main" val="20000"/>
                    </a:ext>
                  </a:extLst>
                </a:gridCol>
              </a:tblGrid>
              <a:tr h="0">
                <a:tc>
                  <a:txBody>
                    <a:bodyPr/>
                    <a:lstStyle/>
                    <a:p>
                      <a:pPr marL="0" lvl="0" indent="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48" name="Shape 348"/>
          <p:cNvSpPr/>
          <p:nvPr/>
        </p:nvSpPr>
        <p:spPr>
          <a:xfrm>
            <a:off x="6700300" y="1713325"/>
            <a:ext cx="1669200" cy="1501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pic>
        <p:nvPicPr>
          <p:cNvPr id="349" name="Shape 349"/>
          <p:cNvPicPr preferRelativeResize="0"/>
          <p:nvPr/>
        </p:nvPicPr>
        <p:blipFill>
          <a:blip r:embed="rId3">
            <a:alphaModFix/>
          </a:blip>
          <a:stretch>
            <a:fillRect/>
          </a:stretch>
        </p:blipFill>
        <p:spPr>
          <a:xfrm>
            <a:off x="6846400" y="2261725"/>
            <a:ext cx="447775" cy="447775"/>
          </a:xfrm>
          <a:prstGeom prst="rect">
            <a:avLst/>
          </a:prstGeom>
          <a:noFill/>
          <a:ln>
            <a:noFill/>
          </a:ln>
        </p:spPr>
      </p:pic>
      <p:pic>
        <p:nvPicPr>
          <p:cNvPr id="350" name="Shape 350"/>
          <p:cNvPicPr preferRelativeResize="0"/>
          <p:nvPr/>
        </p:nvPicPr>
        <p:blipFill>
          <a:blip r:embed="rId3">
            <a:alphaModFix/>
          </a:blip>
          <a:stretch>
            <a:fillRect/>
          </a:stretch>
        </p:blipFill>
        <p:spPr>
          <a:xfrm>
            <a:off x="7310738" y="2261725"/>
            <a:ext cx="447775" cy="447775"/>
          </a:xfrm>
          <a:prstGeom prst="rect">
            <a:avLst/>
          </a:prstGeom>
          <a:noFill/>
          <a:ln>
            <a:noFill/>
          </a:ln>
        </p:spPr>
      </p:pic>
      <p:pic>
        <p:nvPicPr>
          <p:cNvPr id="351" name="Shape 351"/>
          <p:cNvPicPr preferRelativeResize="0"/>
          <p:nvPr/>
        </p:nvPicPr>
        <p:blipFill>
          <a:blip r:embed="rId3">
            <a:alphaModFix/>
          </a:blip>
          <a:stretch>
            <a:fillRect/>
          </a:stretch>
        </p:blipFill>
        <p:spPr>
          <a:xfrm>
            <a:off x="7775100" y="2261725"/>
            <a:ext cx="447775" cy="447775"/>
          </a:xfrm>
          <a:prstGeom prst="rect">
            <a:avLst/>
          </a:prstGeom>
          <a:noFill/>
          <a:ln>
            <a:noFill/>
          </a:ln>
        </p:spPr>
      </p:pic>
      <p:sp>
        <p:nvSpPr>
          <p:cNvPr id="352" name="Shape 352"/>
          <p:cNvSpPr/>
          <p:nvPr/>
        </p:nvSpPr>
        <p:spPr>
          <a:xfrm>
            <a:off x="6980125" y="3300400"/>
            <a:ext cx="1172100" cy="1018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pic>
        <p:nvPicPr>
          <p:cNvPr id="353" name="Shape 353"/>
          <p:cNvPicPr preferRelativeResize="0"/>
          <p:nvPr/>
        </p:nvPicPr>
        <p:blipFill>
          <a:blip r:embed="rId3">
            <a:alphaModFix/>
          </a:blip>
          <a:stretch>
            <a:fillRect/>
          </a:stretch>
        </p:blipFill>
        <p:spPr>
          <a:xfrm>
            <a:off x="7084825" y="3576425"/>
            <a:ext cx="447775" cy="447775"/>
          </a:xfrm>
          <a:prstGeom prst="rect">
            <a:avLst/>
          </a:prstGeom>
          <a:noFill/>
          <a:ln>
            <a:noFill/>
          </a:ln>
        </p:spPr>
      </p:pic>
      <p:pic>
        <p:nvPicPr>
          <p:cNvPr id="354" name="Shape 354"/>
          <p:cNvPicPr preferRelativeResize="0"/>
          <p:nvPr/>
        </p:nvPicPr>
        <p:blipFill>
          <a:blip r:embed="rId3">
            <a:alphaModFix/>
          </a:blip>
          <a:stretch>
            <a:fillRect/>
          </a:stretch>
        </p:blipFill>
        <p:spPr>
          <a:xfrm>
            <a:off x="7532600" y="3576413"/>
            <a:ext cx="447775" cy="447775"/>
          </a:xfrm>
          <a:prstGeom prst="rect">
            <a:avLst/>
          </a:prstGeom>
          <a:noFill/>
          <a:ln>
            <a:noFill/>
          </a:ln>
        </p:spPr>
      </p:pic>
      <p:sp>
        <p:nvSpPr>
          <p:cNvPr id="355" name="Shape 355"/>
          <p:cNvSpPr/>
          <p:nvPr/>
        </p:nvSpPr>
        <p:spPr>
          <a:xfrm>
            <a:off x="6212250" y="982200"/>
            <a:ext cx="900000" cy="7065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pic>
        <p:nvPicPr>
          <p:cNvPr id="356" name="Shape 356"/>
          <p:cNvPicPr preferRelativeResize="0"/>
          <p:nvPr/>
        </p:nvPicPr>
        <p:blipFill>
          <a:blip r:embed="rId3">
            <a:alphaModFix/>
          </a:blip>
          <a:stretch>
            <a:fillRect/>
          </a:stretch>
        </p:blipFill>
        <p:spPr>
          <a:xfrm>
            <a:off x="6383350" y="1022375"/>
            <a:ext cx="544125" cy="544125"/>
          </a:xfrm>
          <a:prstGeom prst="rect">
            <a:avLst/>
          </a:prstGeom>
          <a:noFill/>
          <a:ln>
            <a:noFill/>
          </a:ln>
        </p:spPr>
      </p:pic>
      <p:sp>
        <p:nvSpPr>
          <p:cNvPr id="357" name="Shape 357"/>
          <p:cNvSpPr/>
          <p:nvPr/>
        </p:nvSpPr>
        <p:spPr>
          <a:xfrm>
            <a:off x="7139825" y="1055375"/>
            <a:ext cx="800700" cy="601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graphicFrame>
        <p:nvGraphicFramePr>
          <p:cNvPr id="358" name="Shape 358"/>
          <p:cNvGraphicFramePr/>
          <p:nvPr/>
        </p:nvGraphicFramePr>
        <p:xfrm>
          <a:off x="7262838" y="1166800"/>
          <a:ext cx="544125" cy="396210"/>
        </p:xfrm>
        <a:graphic>
          <a:graphicData uri="http://schemas.openxmlformats.org/drawingml/2006/table">
            <a:tbl>
              <a:tblPr>
                <a:noFill/>
                <a:tableStyleId>{F109B391-5F34-4932-997F-DF9E21EE535A}</a:tableStyleId>
              </a:tblPr>
              <a:tblGrid>
                <a:gridCol w="544125">
                  <a:extLst>
                    <a:ext uri="{9D8B030D-6E8A-4147-A177-3AD203B41FA5}">
                      <a16:colId xmlns:a16="http://schemas.microsoft.com/office/drawing/2014/main" val="20000"/>
                    </a:ext>
                  </a:extLst>
                </a:gridCol>
              </a:tblGrid>
              <a:tr h="0">
                <a:tc>
                  <a:txBody>
                    <a:bodyPr/>
                    <a:lstStyle/>
                    <a:p>
                      <a:pPr marL="0" lvl="0" indent="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59" name="Shape 359"/>
          <p:cNvSpPr/>
          <p:nvPr/>
        </p:nvSpPr>
        <p:spPr>
          <a:xfrm>
            <a:off x="7978025" y="1055375"/>
            <a:ext cx="800700" cy="6018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graphicFrame>
        <p:nvGraphicFramePr>
          <p:cNvPr id="360" name="Shape 360"/>
          <p:cNvGraphicFramePr/>
          <p:nvPr/>
        </p:nvGraphicFramePr>
        <p:xfrm>
          <a:off x="8101038" y="1166800"/>
          <a:ext cx="544125" cy="396210"/>
        </p:xfrm>
        <a:graphic>
          <a:graphicData uri="http://schemas.openxmlformats.org/drawingml/2006/table">
            <a:tbl>
              <a:tblPr>
                <a:noFill/>
                <a:tableStyleId>{F109B391-5F34-4932-997F-DF9E21EE535A}</a:tableStyleId>
              </a:tblPr>
              <a:tblGrid>
                <a:gridCol w="544125">
                  <a:extLst>
                    <a:ext uri="{9D8B030D-6E8A-4147-A177-3AD203B41FA5}">
                      <a16:colId xmlns:a16="http://schemas.microsoft.com/office/drawing/2014/main" val="20000"/>
                    </a:ext>
                  </a:extLst>
                </a:gridCol>
              </a:tblGrid>
              <a:tr h="0">
                <a:tc>
                  <a:txBody>
                    <a:bodyPr/>
                    <a:lstStyle/>
                    <a:p>
                      <a:pPr marL="0" lvl="0" indent="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61" name="Shape 361"/>
          <p:cNvSpPr txBox="1"/>
          <p:nvPr/>
        </p:nvSpPr>
        <p:spPr>
          <a:xfrm>
            <a:off x="3889200" y="2166088"/>
            <a:ext cx="1365600" cy="499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chemeClr val="lt1"/>
                </a:solidFill>
                <a:latin typeface="Sniglet"/>
                <a:ea typeface="Sniglet"/>
                <a:cs typeface="Sniglet"/>
                <a:sym typeface="Sniglet"/>
              </a:rPr>
              <a:t>Relational</a:t>
            </a:r>
            <a:endParaRPr sz="1800">
              <a:solidFill>
                <a:schemeClr val="lt1"/>
              </a:solidFill>
              <a:latin typeface="Sniglet"/>
              <a:ea typeface="Sniglet"/>
              <a:cs typeface="Sniglet"/>
              <a:sym typeface="Sniglet"/>
            </a:endParaRPr>
          </a:p>
        </p:txBody>
      </p:sp>
      <p:sp>
        <p:nvSpPr>
          <p:cNvPr id="362" name="Shape 362"/>
          <p:cNvSpPr txBox="1"/>
          <p:nvPr/>
        </p:nvSpPr>
        <p:spPr>
          <a:xfrm>
            <a:off x="3864725" y="2878888"/>
            <a:ext cx="1254900" cy="36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solidFill>
                  <a:schemeClr val="lt1"/>
                </a:solidFill>
                <a:latin typeface="Sniglet"/>
                <a:ea typeface="Sniglet"/>
                <a:cs typeface="Sniglet"/>
                <a:sym typeface="Sniglet"/>
              </a:rPr>
              <a:t>Key/Value</a:t>
            </a:r>
            <a:endParaRPr sz="1800">
              <a:solidFill>
                <a:schemeClr val="lt1"/>
              </a:solidFill>
              <a:latin typeface="Sniglet"/>
              <a:ea typeface="Sniglet"/>
              <a:cs typeface="Sniglet"/>
              <a:sym typeface="Sniglet"/>
            </a:endParaRPr>
          </a:p>
        </p:txBody>
      </p:sp>
      <p:sp>
        <p:nvSpPr>
          <p:cNvPr id="363" name="Shape 363"/>
          <p:cNvSpPr txBox="1"/>
          <p:nvPr/>
        </p:nvSpPr>
        <p:spPr>
          <a:xfrm>
            <a:off x="7092025" y="4319200"/>
            <a:ext cx="948300" cy="36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solidFill>
                  <a:schemeClr val="lt1"/>
                </a:solidFill>
                <a:latin typeface="Sniglet"/>
                <a:ea typeface="Sniglet"/>
                <a:cs typeface="Sniglet"/>
                <a:sym typeface="Sniglet"/>
              </a:rPr>
              <a:t>Hybrid</a:t>
            </a:r>
            <a:endParaRPr sz="1800">
              <a:solidFill>
                <a:schemeClr val="lt1"/>
              </a:solidFill>
              <a:latin typeface="Sniglet"/>
              <a:ea typeface="Sniglet"/>
              <a:cs typeface="Sniglet"/>
              <a:sym typeface="Sniglet"/>
            </a:endParaRPr>
          </a:p>
        </p:txBody>
      </p:sp>
      <p:sp>
        <p:nvSpPr>
          <p:cNvPr id="364" name="Shape 364"/>
          <p:cNvSpPr txBox="1">
            <a:spLocks noGrp="1"/>
          </p:cNvSpPr>
          <p:nvPr>
            <p:ph type="body" idx="4294967295"/>
          </p:nvPr>
        </p:nvSpPr>
        <p:spPr>
          <a:xfrm>
            <a:off x="739588" y="3452800"/>
            <a:ext cx="1855200" cy="999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solidFill>
                  <a:srgbClr val="FFA502"/>
                </a:solidFill>
              </a:rPr>
              <a:t>Require modularity and isolation</a:t>
            </a:r>
            <a:endParaRPr sz="1800">
              <a:solidFill>
                <a:srgbClr val="FFA502"/>
              </a:solidFill>
            </a:endParaRPr>
          </a:p>
        </p:txBody>
      </p:sp>
      <p:sp>
        <p:nvSpPr>
          <p:cNvPr id="365" name="Shape 365"/>
          <p:cNvSpPr/>
          <p:nvPr/>
        </p:nvSpPr>
        <p:spPr>
          <a:xfrm flipH="1">
            <a:off x="710377" y="3601638"/>
            <a:ext cx="1913623" cy="1027348"/>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66" name="Shape 366"/>
          <p:cNvSpPr/>
          <p:nvPr/>
        </p:nvSpPr>
        <p:spPr>
          <a:xfrm>
            <a:off x="2115626" y="3576430"/>
            <a:ext cx="363230" cy="363755"/>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00FF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5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64"/>
                                        </p:tgtEl>
                                        <p:attrNameLst>
                                          <p:attrName>style.visibility</p:attrName>
                                        </p:attrNameLst>
                                      </p:cBhvr>
                                      <p:to>
                                        <p:strVal val="visible"/>
                                      </p:to>
                                    </p:set>
                                    <p:animEffect transition="in" filter="fade">
                                      <p:cBhvr>
                                        <p:cTn id="83" dur="500"/>
                                        <p:tgtEl>
                                          <p:spTgt spid="364"/>
                                        </p:tgtEl>
                                      </p:cBhvr>
                                    </p:animEffect>
                                  </p:childTnLst>
                                </p:cTn>
                              </p:par>
                              <p:par>
                                <p:cTn id="84" presetID="10" presetClass="entr" presetSubtype="0" fill="hold" nodeType="withEffect">
                                  <p:stCondLst>
                                    <p:cond delay="0"/>
                                  </p:stCondLst>
                                  <p:childTnLst>
                                    <p:set>
                                      <p:cBhvr>
                                        <p:cTn id="85" dur="1" fill="hold">
                                          <p:stCondLst>
                                            <p:cond delay="0"/>
                                          </p:stCondLst>
                                        </p:cTn>
                                        <p:tgtEl>
                                          <p:spTgt spid="365"/>
                                        </p:tgtEl>
                                        <p:attrNameLst>
                                          <p:attrName>style.visibility</p:attrName>
                                        </p:attrNameLst>
                                      </p:cBhvr>
                                      <p:to>
                                        <p:strVal val="visible"/>
                                      </p:to>
                                    </p:set>
                                    <p:animEffect transition="in" filter="fade">
                                      <p:cBhvr>
                                        <p:cTn id="86" dur="500"/>
                                        <p:tgtEl>
                                          <p:spTgt spid="365"/>
                                        </p:tgtEl>
                                      </p:cBhvr>
                                    </p:animEffect>
                                  </p:childTnLst>
                                </p:cTn>
                              </p:par>
                              <p:par>
                                <p:cTn id="87" presetID="10" presetClass="entr" presetSubtype="0" fill="hold" nodeType="withEffect">
                                  <p:stCondLst>
                                    <p:cond delay="0"/>
                                  </p:stCondLst>
                                  <p:childTnLst>
                                    <p:set>
                                      <p:cBhvr>
                                        <p:cTn id="88" dur="1" fill="hold">
                                          <p:stCondLst>
                                            <p:cond delay="0"/>
                                          </p:stCondLst>
                                        </p:cTn>
                                        <p:tgtEl>
                                          <p:spTgt spid="366"/>
                                        </p:tgtEl>
                                        <p:attrNameLst>
                                          <p:attrName>style.visibility</p:attrName>
                                        </p:attrNameLst>
                                      </p:cBhvr>
                                      <p:to>
                                        <p:strVal val="visible"/>
                                      </p:to>
                                    </p:set>
                                    <p:animEffect transition="in" filter="fade">
                                      <p:cBhvr>
                                        <p:cTn id="89"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6000" y="105575"/>
            <a:ext cx="9156000" cy="78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FFA502"/>
                </a:solidFill>
              </a:rPr>
              <a:t>Declarative queries within a reactor</a:t>
            </a:r>
            <a:endParaRPr dirty="0">
              <a:solidFill>
                <a:srgbClr val="FFA502"/>
              </a:solidFill>
            </a:endParaRPr>
          </a:p>
        </p:txBody>
      </p:sp>
      <p:sp>
        <p:nvSpPr>
          <p:cNvPr id="372" name="Shape 372"/>
          <p:cNvSpPr txBox="1">
            <a:spLocks noGrp="1"/>
          </p:cNvSpPr>
          <p:nvPr>
            <p:ph type="sldNum" idx="12"/>
          </p:nvPr>
        </p:nvSpPr>
        <p:spPr>
          <a:xfrm>
            <a:off x="8395751" y="4417557"/>
            <a:ext cx="709800" cy="36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16</a:t>
            </a:fld>
            <a:endParaRPr/>
          </a:p>
        </p:txBody>
      </p:sp>
      <p:sp>
        <p:nvSpPr>
          <p:cNvPr id="373" name="Shape 373"/>
          <p:cNvSpPr txBox="1"/>
          <p:nvPr/>
        </p:nvSpPr>
        <p:spPr>
          <a:xfrm>
            <a:off x="1228650" y="648575"/>
            <a:ext cx="7517400" cy="42444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dirty="0">
                <a:solidFill>
                  <a:srgbClr val="FFFF00"/>
                </a:solidFill>
                <a:latin typeface="Source Code Pro"/>
                <a:ea typeface="Source Code Pro"/>
                <a:cs typeface="Source Code Pro"/>
                <a:sym typeface="Source Code Pro"/>
              </a:rPr>
              <a:t>reactor</a:t>
            </a:r>
            <a:r>
              <a:rPr lang="en" sz="1100" dirty="0">
                <a:solidFill>
                  <a:srgbClr val="EBDBB2"/>
                </a:solidFill>
                <a:latin typeface="Source Code Pro"/>
                <a:ea typeface="Source Code Pro"/>
                <a:cs typeface="Source Code Pro"/>
                <a:sym typeface="Source Code Pro"/>
              </a:rPr>
              <a:t> Provider {</a:t>
            </a: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a:t>
            </a:r>
            <a:r>
              <a:rPr lang="en" sz="1100" dirty="0">
                <a:solidFill>
                  <a:srgbClr val="FFFF00"/>
                </a:solidFill>
                <a:latin typeface="Source Code Pro"/>
                <a:ea typeface="Source Code Pro"/>
                <a:cs typeface="Source Code Pro"/>
                <a:sym typeface="Source Code Pro"/>
              </a:rPr>
              <a:t>Relation</a:t>
            </a:r>
            <a:r>
              <a:rPr lang="en" sz="1100" dirty="0">
                <a:solidFill>
                  <a:srgbClr val="EBDBB2"/>
                </a:solidFill>
                <a:latin typeface="Source Code Pro"/>
                <a:ea typeface="Source Code Pro"/>
                <a:cs typeface="Source Code Pro"/>
                <a:sym typeface="Source Code Pro"/>
              </a:rPr>
              <a:t> orders { wallet </a:t>
            </a:r>
            <a:r>
              <a:rPr lang="en" sz="1100" dirty="0">
                <a:solidFill>
                  <a:srgbClr val="FFFF00"/>
                </a:solidFill>
                <a:latin typeface="Source Code Pro"/>
                <a:ea typeface="Source Code Pro"/>
                <a:cs typeface="Source Code Pro"/>
                <a:sym typeface="Source Code Pro"/>
              </a:rPr>
              <a:t>int</a:t>
            </a:r>
            <a:r>
              <a:rPr lang="en" sz="1100" dirty="0">
                <a:solidFill>
                  <a:srgbClr val="EBDBB2"/>
                </a:solidFill>
                <a:latin typeface="Source Code Pro"/>
                <a:ea typeface="Source Code Pro"/>
                <a:cs typeface="Source Code Pro"/>
                <a:sym typeface="Source Code Pro"/>
              </a:rPr>
              <a:t>, value </a:t>
            </a:r>
            <a:r>
              <a:rPr lang="en" sz="1100" dirty="0">
                <a:solidFill>
                  <a:srgbClr val="FFFF00"/>
                </a:solidFill>
                <a:latin typeface="Source Code Pro"/>
                <a:ea typeface="Source Code Pro"/>
                <a:cs typeface="Source Code Pro"/>
                <a:sym typeface="Source Code Pro"/>
              </a:rPr>
              <a:t>float</a:t>
            </a:r>
            <a:r>
              <a:rPr lang="en" sz="1100" dirty="0">
                <a:solidFill>
                  <a:srgbClr val="EBDBB2"/>
                </a:solidFill>
                <a:latin typeface="Source Code Pro"/>
                <a:ea typeface="Source Code Pro"/>
                <a:cs typeface="Source Code Pro"/>
                <a:sym typeface="Source Code Pro"/>
              </a:rPr>
              <a:t>, settled </a:t>
            </a:r>
            <a:r>
              <a:rPr lang="en" sz="1100" dirty="0">
                <a:solidFill>
                  <a:srgbClr val="FFFF00"/>
                </a:solidFill>
                <a:latin typeface="Source Code Pro"/>
                <a:ea typeface="Source Code Pro"/>
                <a:cs typeface="Source Code Pro"/>
                <a:sym typeface="Source Code Pro"/>
              </a:rPr>
              <a:t>char</a:t>
            </a:r>
            <a:r>
              <a:rPr lang="en" sz="1100" dirty="0">
                <a:solidFill>
                  <a:srgbClr val="EBDBB2"/>
                </a:solidFill>
                <a:latin typeface="Source Code Pro"/>
                <a:ea typeface="Source Code Pro"/>
                <a:cs typeface="Source Code Pro"/>
                <a:sym typeface="Source Code Pro"/>
              </a:rPr>
              <a:t>(1) };</a:t>
            </a: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a:t>
            </a:r>
            <a:r>
              <a:rPr lang="en" sz="1100" dirty="0">
                <a:solidFill>
                  <a:srgbClr val="FFFF00"/>
                </a:solidFill>
                <a:latin typeface="Source Code Pro"/>
                <a:ea typeface="Source Code Pro"/>
                <a:cs typeface="Source Code Pro"/>
                <a:sym typeface="Source Code Pro"/>
              </a:rPr>
              <a:t>Relation</a:t>
            </a:r>
            <a:r>
              <a:rPr lang="en" sz="1100" dirty="0">
                <a:solidFill>
                  <a:srgbClr val="EBDBB2"/>
                </a:solidFill>
                <a:latin typeface="Source Code Pro"/>
                <a:ea typeface="Source Code Pro"/>
                <a:cs typeface="Source Code Pro"/>
                <a:sym typeface="Source Code Pro"/>
              </a:rPr>
              <a:t> provider_info { risk </a:t>
            </a:r>
            <a:r>
              <a:rPr lang="en" sz="1100" dirty="0">
                <a:solidFill>
                  <a:srgbClr val="FFFF00"/>
                </a:solidFill>
                <a:latin typeface="Source Code Pro"/>
                <a:ea typeface="Source Code Pro"/>
                <a:cs typeface="Source Code Pro"/>
                <a:sym typeface="Source Code Pro"/>
              </a:rPr>
              <a:t>float</a:t>
            </a:r>
            <a:r>
              <a:rPr lang="en" sz="1100" dirty="0">
                <a:solidFill>
                  <a:srgbClr val="EBDBB2"/>
                </a:solidFill>
                <a:latin typeface="Source Code Pro"/>
                <a:ea typeface="Source Code Pro"/>
                <a:cs typeface="Source Code Pro"/>
                <a:sym typeface="Source Code Pro"/>
              </a:rPr>
              <a:t>, time </a:t>
            </a:r>
            <a:r>
              <a:rPr lang="en" sz="1100" dirty="0">
                <a:solidFill>
                  <a:srgbClr val="FFFF00"/>
                </a:solidFill>
                <a:latin typeface="Source Code Pro"/>
                <a:ea typeface="Source Code Pro"/>
                <a:cs typeface="Source Code Pro"/>
                <a:sym typeface="Source Code Pro"/>
              </a:rPr>
              <a:t>timestamp</a:t>
            </a:r>
            <a:r>
              <a:rPr lang="en" sz="1100" dirty="0">
                <a:solidFill>
                  <a:srgbClr val="EBDBB2"/>
                </a:solidFill>
                <a:latin typeface="Source Code Pro"/>
                <a:ea typeface="Source Code Pro"/>
                <a:cs typeface="Source Code Pro"/>
                <a:sym typeface="Source Code Pro"/>
              </a:rPr>
              <a:t>, window </a:t>
            </a:r>
            <a:r>
              <a:rPr lang="en" sz="1100" dirty="0">
                <a:solidFill>
                  <a:srgbClr val="FFFF00"/>
                </a:solidFill>
                <a:latin typeface="Source Code Pro"/>
                <a:ea typeface="Source Code Pro"/>
                <a:cs typeface="Source Code Pro"/>
                <a:sym typeface="Source Code Pro"/>
              </a:rPr>
              <a:t>interval</a:t>
            </a:r>
            <a:r>
              <a:rPr lang="en" sz="1100" dirty="0">
                <a:solidFill>
                  <a:srgbClr val="EBDBB2"/>
                </a:solidFill>
                <a:latin typeface="Source Code Pro"/>
                <a:ea typeface="Source Code Pro"/>
                <a:cs typeface="Source Code Pro"/>
                <a:sym typeface="Source Code Pro"/>
              </a:rPr>
              <a:t> };</a:t>
            </a: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a:t>
            </a: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100" dirty="0">
                <a:solidFill>
                  <a:srgbClr val="EBDBB2"/>
                </a:solidFill>
                <a:latin typeface="Source Code Pro"/>
                <a:ea typeface="Source Code Pro"/>
                <a:cs typeface="Source Code Pro"/>
                <a:sym typeface="Source Code Pro"/>
              </a:rPr>
              <a:t>   </a:t>
            </a:r>
            <a:r>
              <a:rPr lang="en" sz="1100" dirty="0">
                <a:solidFill>
                  <a:srgbClr val="FFFF00"/>
                </a:solidFill>
                <a:latin typeface="Source Code Pro"/>
                <a:ea typeface="Source Code Pro"/>
                <a:cs typeface="Source Code Pro"/>
                <a:sym typeface="Source Code Pro"/>
              </a:rPr>
              <a:t>float</a:t>
            </a:r>
            <a:r>
              <a:rPr lang="en" sz="1100" dirty="0">
                <a:solidFill>
                  <a:srgbClr val="EBDBB2"/>
                </a:solidFill>
                <a:latin typeface="Source Code Pro"/>
                <a:ea typeface="Source Code Pro"/>
                <a:cs typeface="Source Code Pro"/>
                <a:sym typeface="Source Code Pro"/>
              </a:rPr>
              <a:t> calc_risk(p_exposure){</a:t>
            </a: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br>
              <a:rPr lang="en" sz="1100" dirty="0">
                <a:solidFill>
                  <a:srgbClr val="EBDBB2"/>
                </a:solidFill>
                <a:latin typeface="Source Code Pro"/>
                <a:ea typeface="Source Code Pro"/>
                <a:cs typeface="Source Code Pro"/>
                <a:sym typeface="Source Code Pro"/>
              </a:rPr>
            </a:b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Clr>
                <a:srgbClr val="000000"/>
              </a:buClr>
              <a:buSzPts val="1100"/>
              <a:buFont typeface="Arial"/>
              <a:buNone/>
            </a:pP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 </a:t>
            </a:r>
            <a:br>
              <a:rPr lang="en" sz="1100" dirty="0">
                <a:solidFill>
                  <a:srgbClr val="EBDBB2"/>
                </a:solidFill>
                <a:latin typeface="Source Code Pro"/>
                <a:ea typeface="Source Code Pro"/>
                <a:cs typeface="Source Code Pro"/>
                <a:sym typeface="Source Code Pro"/>
              </a:rPr>
            </a:b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a:t>
            </a:r>
            <a:r>
              <a:rPr lang="en" sz="1100" dirty="0">
                <a:solidFill>
                  <a:srgbClr val="FFFF00"/>
                </a:solidFill>
                <a:latin typeface="Source Code Pro"/>
                <a:ea typeface="Source Code Pro"/>
                <a:cs typeface="Source Code Pro"/>
                <a:sym typeface="Source Code Pro"/>
              </a:rPr>
              <a:t>void</a:t>
            </a:r>
            <a:r>
              <a:rPr lang="en" sz="1100" dirty="0">
                <a:solidFill>
                  <a:srgbClr val="EBDBB2"/>
                </a:solidFill>
                <a:latin typeface="Source Code Pro"/>
                <a:ea typeface="Source Code Pro"/>
                <a:cs typeface="Source Code Pro"/>
                <a:sym typeface="Source Code Pro"/>
              </a:rPr>
              <a:t> add_entry(wallet, value){</a:t>
            </a: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a:t>
            </a: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 </a:t>
            </a: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a:t>
            </a:r>
            <a:endParaRPr sz="1100" dirty="0">
              <a:latin typeface="Source Code Pro"/>
              <a:ea typeface="Source Code Pro"/>
              <a:cs typeface="Source Code Pro"/>
              <a:sym typeface="Source Code Pro"/>
            </a:endParaRPr>
          </a:p>
        </p:txBody>
      </p:sp>
      <p:sp>
        <p:nvSpPr>
          <p:cNvPr id="374" name="Shape 374"/>
          <p:cNvSpPr/>
          <p:nvPr/>
        </p:nvSpPr>
        <p:spPr>
          <a:xfrm>
            <a:off x="598725" y="599850"/>
            <a:ext cx="8309968" cy="4494609"/>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txBox="1"/>
          <p:nvPr/>
        </p:nvSpPr>
        <p:spPr>
          <a:xfrm>
            <a:off x="1228650" y="4100150"/>
            <a:ext cx="5280900" cy="360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dirty="0">
                <a:solidFill>
                  <a:srgbClr val="EBDBB2"/>
                </a:solidFill>
                <a:latin typeface="Source Code Pro"/>
                <a:ea typeface="Source Code Pro"/>
                <a:cs typeface="Source Code Pro"/>
                <a:sym typeface="Source Code Pro"/>
              </a:rPr>
              <a:t>  </a:t>
            </a:r>
            <a:br>
              <a:rPr lang="en" sz="11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00FFFF"/>
                </a:solidFill>
                <a:latin typeface="Source Code Pro"/>
                <a:ea typeface="Source Code Pro"/>
                <a:cs typeface="Source Code Pro"/>
                <a:sym typeface="Source Code Pro"/>
              </a:rPr>
              <a:t>INSERT INTO orders VALUES (wallet, value, ‘N’);</a:t>
            </a:r>
            <a:br>
              <a:rPr lang="en" sz="1100" dirty="0">
                <a:solidFill>
                  <a:srgbClr val="00FFFF"/>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a:t>
            </a:r>
            <a:br>
              <a:rPr lang="en" sz="1100" dirty="0">
                <a:solidFill>
                  <a:srgbClr val="EBDBB2"/>
                </a:solidFill>
                <a:latin typeface="Source Code Pro"/>
                <a:ea typeface="Source Code Pro"/>
                <a:cs typeface="Source Code Pro"/>
                <a:sym typeface="Source Code Pro"/>
              </a:rPr>
            </a:br>
            <a:endParaRPr sz="1100" dirty="0">
              <a:latin typeface="Source Code Pro"/>
              <a:ea typeface="Source Code Pro"/>
              <a:cs typeface="Source Code Pro"/>
              <a:sym typeface="Source Code Pro"/>
            </a:endParaRPr>
          </a:p>
        </p:txBody>
      </p:sp>
      <p:sp>
        <p:nvSpPr>
          <p:cNvPr id="376" name="Shape 376"/>
          <p:cNvSpPr txBox="1"/>
          <p:nvPr/>
        </p:nvSpPr>
        <p:spPr>
          <a:xfrm>
            <a:off x="1228650" y="1747050"/>
            <a:ext cx="7647600" cy="1952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200" dirty="0">
                <a:solidFill>
                  <a:srgbClr val="00FFFF"/>
                </a:solidFill>
                <a:latin typeface="Source Code Pro"/>
                <a:ea typeface="Source Code Pro"/>
                <a:cs typeface="Source Code Pro"/>
                <a:sym typeface="Source Code Pro"/>
              </a:rPr>
              <a:t>    SELECT SUM(value) INTO exposure FROM orders WHERE settled = 'N';</a:t>
            </a:r>
            <a:br>
              <a:rPr lang="en" sz="1200" dirty="0">
                <a:solidFill>
                  <a:srgbClr val="10D0E4"/>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if</a:t>
            </a:r>
            <a:r>
              <a:rPr lang="en" sz="1200" dirty="0">
                <a:solidFill>
                  <a:srgbClr val="EBDBB2"/>
                </a:solidFill>
                <a:latin typeface="Source Code Pro"/>
                <a:ea typeface="Source Code Pro"/>
                <a:cs typeface="Source Code Pro"/>
                <a:sym typeface="Source Code Pro"/>
              </a:rPr>
              <a:t> exposure &gt; p_exposure </a:t>
            </a:r>
            <a:r>
              <a:rPr lang="en" sz="1200" dirty="0">
                <a:solidFill>
                  <a:srgbClr val="FFFF00"/>
                </a:solidFill>
                <a:latin typeface="Source Code Pro"/>
                <a:ea typeface="Source Code Pro"/>
                <a:cs typeface="Source Code Pro"/>
                <a:sym typeface="Source Code Pro"/>
              </a:rPr>
              <a:t>then abort</a:t>
            </a:r>
            <a:r>
              <a:rPr lang="en" sz="1200" dirty="0">
                <a:solidFill>
                  <a:srgbClr val="EBDBB2"/>
                </a:solidFill>
                <a:latin typeface="Source Code Pro"/>
                <a:ea typeface="Source Code Pro"/>
                <a:cs typeface="Source Code Pro"/>
                <a:sym typeface="Source Code Pro"/>
              </a:rPr>
              <a:t>;</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00FFFF"/>
                </a:solidFill>
                <a:latin typeface="Source Code Pro"/>
                <a:ea typeface="Source Code Pro"/>
                <a:cs typeface="Source Code Pro"/>
                <a:sym typeface="Source Code Pro"/>
              </a:rPr>
              <a:t>SELECT risk, time, window INTO p_risk, p_time, p_window FROM provider_info;</a:t>
            </a:r>
            <a:br>
              <a:rPr lang="en" sz="1200" dirty="0">
                <a:solidFill>
                  <a:srgbClr val="00FFFF"/>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if</a:t>
            </a:r>
            <a:r>
              <a:rPr lang="en" sz="1200" dirty="0">
                <a:solidFill>
                  <a:srgbClr val="EBDBB2"/>
                </a:solidFill>
                <a:latin typeface="Source Code Pro"/>
                <a:ea typeface="Source Code Pro"/>
                <a:cs typeface="Source Code Pro"/>
                <a:sym typeface="Source Code Pro"/>
              </a:rPr>
              <a:t> p_time &lt; now() - p_window </a:t>
            </a:r>
            <a:r>
              <a:rPr lang="en" sz="1200" dirty="0">
                <a:solidFill>
                  <a:srgbClr val="FFFF00"/>
                </a:solidFill>
                <a:latin typeface="Source Code Pro"/>
                <a:ea typeface="Source Code Pro"/>
                <a:cs typeface="Source Code Pro"/>
                <a:sym typeface="Source Code Pro"/>
              </a:rPr>
              <a:t>then</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chemeClr val="accent2">
                    <a:lumMod val="60000"/>
                    <a:lumOff val="40000"/>
                  </a:schemeClr>
                </a:solidFill>
                <a:latin typeface="Source Code Pro"/>
                <a:ea typeface="Source Code Pro"/>
                <a:cs typeface="Source Code Pro"/>
                <a:sym typeface="Source Code Pro"/>
              </a:rPr>
              <a:t>p_risk := sim_risk(exposure);</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00FFFF"/>
                </a:solidFill>
                <a:latin typeface="Source Code Pro"/>
                <a:ea typeface="Source Code Pro"/>
                <a:cs typeface="Source Code Pro"/>
                <a:sym typeface="Source Code Pro"/>
              </a:rPr>
              <a:t>UPDATE provider_info SET risk = p_risk, time = now();</a:t>
            </a:r>
            <a:br>
              <a:rPr lang="en" sz="1200" dirty="0">
                <a:solidFill>
                  <a:srgbClr val="00FFFF"/>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end if</a:t>
            </a:r>
            <a:r>
              <a:rPr lang="en" sz="1200" dirty="0">
                <a:solidFill>
                  <a:srgbClr val="EBDBB2"/>
                </a:solidFill>
                <a:latin typeface="Source Code Pro"/>
                <a:ea typeface="Source Code Pro"/>
                <a:cs typeface="Source Code Pro"/>
                <a:sym typeface="Source Code Pro"/>
              </a:rPr>
              <a:t>;</a:t>
            </a:r>
            <a:br>
              <a:rPr lang="en" sz="1200" dirty="0">
                <a:solidFill>
                  <a:srgbClr val="EBDBB2"/>
                </a:solidFill>
                <a:latin typeface="Source Code Pro"/>
                <a:ea typeface="Source Code Pro"/>
                <a:cs typeface="Source Code Pro"/>
                <a:sym typeface="Source Code Pro"/>
              </a:rPr>
            </a:b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return</a:t>
            </a:r>
            <a:r>
              <a:rPr lang="en" sz="1200" dirty="0">
                <a:solidFill>
                  <a:srgbClr val="EBDBB2"/>
                </a:solidFill>
                <a:latin typeface="Source Code Pro"/>
                <a:ea typeface="Source Code Pro"/>
                <a:cs typeface="Source Code Pro"/>
                <a:sym typeface="Source Code Pro"/>
              </a:rPr>
              <a:t> p_risk;</a:t>
            </a:r>
            <a:endParaRPr sz="1200" dirty="0"/>
          </a:p>
        </p:txBody>
      </p:sp>
      <p:sp>
        <p:nvSpPr>
          <p:cNvPr id="8" name="TextBox 7">
            <a:extLst>
              <a:ext uri="{FF2B5EF4-FFF2-40B4-BE49-F238E27FC236}">
                <a16:creationId xmlns:a16="http://schemas.microsoft.com/office/drawing/2014/main" id="{28FD9B6E-8871-4ECE-9C12-BC1FBC32C88C}"/>
              </a:ext>
            </a:extLst>
          </p:cNvPr>
          <p:cNvSpPr txBox="1"/>
          <p:nvPr/>
        </p:nvSpPr>
        <p:spPr>
          <a:xfrm>
            <a:off x="6682977" y="3102710"/>
            <a:ext cx="1889646" cy="1200329"/>
          </a:xfrm>
          <a:prstGeom prst="rect">
            <a:avLst/>
          </a:prstGeom>
          <a:noFill/>
        </p:spPr>
        <p:txBody>
          <a:bodyPr wrap="square" rtlCol="0">
            <a:spAutoFit/>
          </a:bodyPr>
          <a:lstStyle/>
          <a:p>
            <a:pPr algn="ctr"/>
            <a:r>
              <a:rPr lang="en-US" sz="1800" dirty="0">
                <a:solidFill>
                  <a:srgbClr val="00FFFF"/>
                </a:solidFill>
                <a:latin typeface="Sniglet" panose="020B0604020202020204" charset="0"/>
              </a:rPr>
              <a:t>Exposure of a provider within threshold, risk simulated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6000" y="105575"/>
            <a:ext cx="9156000" cy="78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Communication with reactors</a:t>
            </a:r>
            <a:endParaRPr>
              <a:solidFill>
                <a:srgbClr val="FFA502"/>
              </a:solidFill>
            </a:endParaRPr>
          </a:p>
        </p:txBody>
      </p:sp>
      <p:sp>
        <p:nvSpPr>
          <p:cNvPr id="382" name="Shape 38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17</a:t>
            </a:fld>
            <a:endParaRPr/>
          </a:p>
        </p:txBody>
      </p:sp>
      <p:sp>
        <p:nvSpPr>
          <p:cNvPr id="383" name="Shape 383"/>
          <p:cNvSpPr txBox="1">
            <a:spLocks noGrp="1"/>
          </p:cNvSpPr>
          <p:nvPr>
            <p:ph type="body" idx="1"/>
          </p:nvPr>
        </p:nvSpPr>
        <p:spPr>
          <a:xfrm>
            <a:off x="171100" y="834500"/>
            <a:ext cx="3685800" cy="2096100"/>
          </a:xfrm>
          <a:prstGeom prst="rect">
            <a:avLst/>
          </a:prstGeom>
        </p:spPr>
        <p:txBody>
          <a:bodyPr spcFirstLastPara="1" wrap="square" lIns="91425" tIns="91425" rIns="91425" bIns="91425" anchor="ctr" anchorCtr="0">
            <a:noAutofit/>
          </a:bodyPr>
          <a:lstStyle/>
          <a:p>
            <a:pPr marL="0" lvl="0" indent="0" algn="ctr" rtl="0">
              <a:lnSpc>
                <a:spcPct val="150000"/>
              </a:lnSpc>
              <a:spcBef>
                <a:spcPts val="600"/>
              </a:spcBef>
              <a:spcAft>
                <a:spcPts val="0"/>
              </a:spcAft>
              <a:buNone/>
            </a:pPr>
            <a:r>
              <a:rPr lang="en" sz="2200">
                <a:solidFill>
                  <a:schemeClr val="lt1"/>
                </a:solidFill>
              </a:rPr>
              <a:t>Communication across reactors using </a:t>
            </a:r>
            <a:r>
              <a:rPr lang="en" sz="2200">
                <a:solidFill>
                  <a:srgbClr val="00FFFF"/>
                </a:solidFill>
              </a:rPr>
              <a:t>asynchronous function calls by specifying reactor names</a:t>
            </a:r>
            <a:endParaRPr sz="2200">
              <a:solidFill>
                <a:srgbClr val="00FFFF"/>
              </a:solidFill>
            </a:endParaRPr>
          </a:p>
        </p:txBody>
      </p:sp>
      <p:sp>
        <p:nvSpPr>
          <p:cNvPr id="384" name="Shape 384"/>
          <p:cNvSpPr/>
          <p:nvPr/>
        </p:nvSpPr>
        <p:spPr>
          <a:xfrm>
            <a:off x="4085400" y="834500"/>
            <a:ext cx="1831500" cy="17814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pic>
        <p:nvPicPr>
          <p:cNvPr id="385" name="Shape 385"/>
          <p:cNvPicPr preferRelativeResize="0"/>
          <p:nvPr/>
        </p:nvPicPr>
        <p:blipFill>
          <a:blip r:embed="rId3">
            <a:alphaModFix/>
          </a:blip>
          <a:stretch>
            <a:fillRect/>
          </a:stretch>
        </p:blipFill>
        <p:spPr>
          <a:xfrm>
            <a:off x="4204425" y="1195338"/>
            <a:ext cx="602525" cy="602525"/>
          </a:xfrm>
          <a:prstGeom prst="rect">
            <a:avLst/>
          </a:prstGeom>
          <a:noFill/>
          <a:ln>
            <a:noFill/>
          </a:ln>
        </p:spPr>
      </p:pic>
      <p:pic>
        <p:nvPicPr>
          <p:cNvPr id="386" name="Shape 386"/>
          <p:cNvPicPr preferRelativeResize="0"/>
          <p:nvPr/>
        </p:nvPicPr>
        <p:blipFill>
          <a:blip r:embed="rId4">
            <a:alphaModFix/>
          </a:blip>
          <a:stretch>
            <a:fillRect/>
          </a:stretch>
        </p:blipFill>
        <p:spPr>
          <a:xfrm>
            <a:off x="5199475" y="1172975"/>
            <a:ext cx="548700" cy="548700"/>
          </a:xfrm>
          <a:prstGeom prst="rect">
            <a:avLst/>
          </a:prstGeom>
          <a:noFill/>
          <a:ln>
            <a:noFill/>
          </a:ln>
        </p:spPr>
      </p:pic>
      <p:pic>
        <p:nvPicPr>
          <p:cNvPr id="387" name="Shape 387"/>
          <p:cNvPicPr preferRelativeResize="0"/>
          <p:nvPr/>
        </p:nvPicPr>
        <p:blipFill>
          <a:blip r:embed="rId5">
            <a:alphaModFix/>
          </a:blip>
          <a:stretch>
            <a:fillRect/>
          </a:stretch>
        </p:blipFill>
        <p:spPr>
          <a:xfrm>
            <a:off x="4725800" y="1222325"/>
            <a:ext cx="548700" cy="500800"/>
          </a:xfrm>
          <a:prstGeom prst="rect">
            <a:avLst/>
          </a:prstGeom>
          <a:noFill/>
          <a:ln>
            <a:noFill/>
          </a:ln>
        </p:spPr>
      </p:pic>
      <p:pic>
        <p:nvPicPr>
          <p:cNvPr id="388" name="Shape 388"/>
          <p:cNvPicPr preferRelativeResize="0"/>
          <p:nvPr/>
        </p:nvPicPr>
        <p:blipFill>
          <a:blip r:embed="rId6">
            <a:alphaModFix/>
          </a:blip>
          <a:stretch>
            <a:fillRect/>
          </a:stretch>
        </p:blipFill>
        <p:spPr>
          <a:xfrm>
            <a:off x="5275675" y="1858400"/>
            <a:ext cx="447775" cy="447775"/>
          </a:xfrm>
          <a:prstGeom prst="rect">
            <a:avLst/>
          </a:prstGeom>
          <a:noFill/>
          <a:ln>
            <a:noFill/>
          </a:ln>
        </p:spPr>
      </p:pic>
      <p:pic>
        <p:nvPicPr>
          <p:cNvPr id="389" name="Shape 389"/>
          <p:cNvPicPr preferRelativeResize="0"/>
          <p:nvPr/>
        </p:nvPicPr>
        <p:blipFill>
          <a:blip r:embed="rId7">
            <a:alphaModFix/>
          </a:blip>
          <a:stretch>
            <a:fillRect/>
          </a:stretch>
        </p:blipFill>
        <p:spPr>
          <a:xfrm rot="5400000">
            <a:off x="4295750" y="1765775"/>
            <a:ext cx="416675" cy="723625"/>
          </a:xfrm>
          <a:prstGeom prst="rect">
            <a:avLst/>
          </a:prstGeom>
          <a:noFill/>
          <a:ln>
            <a:noFill/>
          </a:ln>
        </p:spPr>
      </p:pic>
      <p:pic>
        <p:nvPicPr>
          <p:cNvPr id="390" name="Shape 390"/>
          <p:cNvPicPr preferRelativeResize="0"/>
          <p:nvPr/>
        </p:nvPicPr>
        <p:blipFill>
          <a:blip r:embed="rId5">
            <a:alphaModFix/>
          </a:blip>
          <a:stretch>
            <a:fillRect/>
          </a:stretch>
        </p:blipFill>
        <p:spPr>
          <a:xfrm>
            <a:off x="4725800" y="1831925"/>
            <a:ext cx="548700" cy="500800"/>
          </a:xfrm>
          <a:prstGeom prst="rect">
            <a:avLst/>
          </a:prstGeom>
          <a:noFill/>
          <a:ln>
            <a:noFill/>
          </a:ln>
        </p:spPr>
      </p:pic>
      <p:cxnSp>
        <p:nvCxnSpPr>
          <p:cNvPr id="391" name="Shape 391"/>
          <p:cNvCxnSpPr/>
          <p:nvPr/>
        </p:nvCxnSpPr>
        <p:spPr>
          <a:xfrm rot="10800000" flipH="1">
            <a:off x="4725800" y="2563025"/>
            <a:ext cx="3600" cy="387300"/>
          </a:xfrm>
          <a:prstGeom prst="straightConnector1">
            <a:avLst/>
          </a:prstGeom>
          <a:noFill/>
          <a:ln w="19050" cap="flat" cmpd="sng">
            <a:solidFill>
              <a:schemeClr val="lt1"/>
            </a:solidFill>
            <a:prstDash val="solid"/>
            <a:round/>
            <a:headEnd type="none" w="med" len="med"/>
            <a:tailEnd type="triangle" w="med" len="med"/>
          </a:ln>
        </p:spPr>
      </p:cxnSp>
      <p:cxnSp>
        <p:nvCxnSpPr>
          <p:cNvPr id="392" name="Shape 392"/>
          <p:cNvCxnSpPr/>
          <p:nvPr/>
        </p:nvCxnSpPr>
        <p:spPr>
          <a:xfrm flipH="1">
            <a:off x="5146038" y="2616050"/>
            <a:ext cx="7500" cy="327000"/>
          </a:xfrm>
          <a:prstGeom prst="straightConnector1">
            <a:avLst/>
          </a:prstGeom>
          <a:noFill/>
          <a:ln w="19050" cap="flat" cmpd="sng">
            <a:solidFill>
              <a:schemeClr val="lt1"/>
            </a:solidFill>
            <a:prstDash val="solid"/>
            <a:round/>
            <a:headEnd type="none" w="med" len="med"/>
            <a:tailEnd type="triangle" w="med" len="med"/>
          </a:ln>
        </p:spPr>
      </p:cxnSp>
      <p:sp>
        <p:nvSpPr>
          <p:cNvPr id="393" name="Shape 393"/>
          <p:cNvSpPr txBox="1"/>
          <p:nvPr/>
        </p:nvSpPr>
        <p:spPr>
          <a:xfrm>
            <a:off x="3747500" y="2455250"/>
            <a:ext cx="1042200" cy="68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niglet"/>
                <a:ea typeface="Sniglet"/>
                <a:cs typeface="Sniglet"/>
                <a:sym typeface="Sniglet"/>
              </a:rPr>
              <a:t>Async method invocation</a:t>
            </a:r>
            <a:endParaRPr>
              <a:solidFill>
                <a:schemeClr val="lt1"/>
              </a:solidFill>
              <a:latin typeface="Sniglet"/>
              <a:ea typeface="Sniglet"/>
              <a:cs typeface="Sniglet"/>
              <a:sym typeface="Sniglet"/>
            </a:endParaRPr>
          </a:p>
        </p:txBody>
      </p:sp>
      <p:sp>
        <p:nvSpPr>
          <p:cNvPr id="394" name="Shape 394"/>
          <p:cNvSpPr txBox="1"/>
          <p:nvPr/>
        </p:nvSpPr>
        <p:spPr>
          <a:xfrm>
            <a:off x="5320300" y="2502425"/>
            <a:ext cx="825300" cy="60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niglet"/>
                <a:ea typeface="Sniglet"/>
                <a:cs typeface="Sniglet"/>
                <a:sym typeface="Sniglet"/>
              </a:rPr>
              <a:t>Future </a:t>
            </a:r>
            <a:endParaRPr>
              <a:solidFill>
                <a:schemeClr val="lt1"/>
              </a:solidFill>
              <a:latin typeface="Sniglet"/>
              <a:ea typeface="Sniglet"/>
              <a:cs typeface="Sniglet"/>
              <a:sym typeface="Sniglet"/>
            </a:endParaRPr>
          </a:p>
          <a:p>
            <a:pPr marL="0" lvl="0" indent="0" algn="ctr" rtl="0">
              <a:spcBef>
                <a:spcPts val="0"/>
              </a:spcBef>
              <a:spcAft>
                <a:spcPts val="0"/>
              </a:spcAft>
              <a:buNone/>
            </a:pPr>
            <a:r>
              <a:rPr lang="en">
                <a:solidFill>
                  <a:schemeClr val="lt1"/>
                </a:solidFill>
                <a:latin typeface="Sniglet"/>
                <a:ea typeface="Sniglet"/>
                <a:cs typeface="Sniglet"/>
                <a:sym typeface="Sniglet"/>
              </a:rPr>
              <a:t>result</a:t>
            </a:r>
            <a:endParaRPr>
              <a:solidFill>
                <a:schemeClr val="lt1"/>
              </a:solidFill>
              <a:latin typeface="Sniglet"/>
              <a:ea typeface="Sniglet"/>
              <a:cs typeface="Sniglet"/>
              <a:sym typeface="Sniglet"/>
            </a:endParaRPr>
          </a:p>
        </p:txBody>
      </p:sp>
      <p:sp>
        <p:nvSpPr>
          <p:cNvPr id="395" name="Shape 395"/>
          <p:cNvSpPr txBox="1"/>
          <p:nvPr/>
        </p:nvSpPr>
        <p:spPr>
          <a:xfrm>
            <a:off x="613000" y="3256775"/>
            <a:ext cx="5532600" cy="15489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1800">
                <a:solidFill>
                  <a:schemeClr val="lt1"/>
                </a:solidFill>
                <a:latin typeface="Sniglet"/>
                <a:ea typeface="Sniglet"/>
                <a:cs typeface="Sniglet"/>
                <a:sym typeface="Sniglet"/>
              </a:rPr>
              <a:t>Invocation</a:t>
            </a:r>
            <a:r>
              <a:rPr lang="en" sz="1800">
                <a:solidFill>
                  <a:schemeClr val="lt1"/>
                </a:solidFill>
                <a:latin typeface="Source Code Pro"/>
                <a:ea typeface="Source Code Pro"/>
                <a:cs typeface="Source Code Pro"/>
                <a:sym typeface="Source Code Pro"/>
              </a:rPr>
              <a:t>:-</a:t>
            </a:r>
            <a:endParaRPr sz="1800">
              <a:solidFill>
                <a:schemeClr val="lt1"/>
              </a:solidFill>
              <a:latin typeface="Source Code Pro"/>
              <a:ea typeface="Source Code Pro"/>
              <a:cs typeface="Source Code Pro"/>
              <a:sym typeface="Source Code Pro"/>
            </a:endParaRPr>
          </a:p>
          <a:p>
            <a:pPr marL="0" lvl="0" indent="0" rtl="0">
              <a:spcBef>
                <a:spcPts val="0"/>
              </a:spcBef>
              <a:spcAft>
                <a:spcPts val="0"/>
              </a:spcAft>
              <a:buNone/>
            </a:pPr>
            <a:r>
              <a:rPr lang="en" sz="1800">
                <a:solidFill>
                  <a:srgbClr val="FFFF00"/>
                </a:solidFill>
                <a:latin typeface="Source Code Pro"/>
                <a:ea typeface="Source Code Pro"/>
                <a:cs typeface="Source Code Pro"/>
                <a:sym typeface="Source Code Pro"/>
              </a:rPr>
              <a:t>fut_res := fn(params) on reactor_name;</a:t>
            </a:r>
            <a:endParaRPr sz="1800">
              <a:solidFill>
                <a:srgbClr val="FFFF00"/>
              </a:solidFill>
              <a:latin typeface="Source Code Pro"/>
              <a:ea typeface="Source Code Pro"/>
              <a:cs typeface="Source Code Pro"/>
              <a:sym typeface="Source Code Pro"/>
            </a:endParaRPr>
          </a:p>
          <a:p>
            <a:pPr marL="0" lvl="0" indent="0" rtl="0">
              <a:spcBef>
                <a:spcPts val="0"/>
              </a:spcBef>
              <a:spcAft>
                <a:spcPts val="0"/>
              </a:spcAft>
              <a:buNone/>
            </a:pPr>
            <a:endParaRPr sz="1800">
              <a:solidFill>
                <a:srgbClr val="00FFFF"/>
              </a:solidFill>
              <a:latin typeface="Source Code Pro"/>
              <a:ea typeface="Source Code Pro"/>
              <a:cs typeface="Source Code Pro"/>
              <a:sym typeface="Source Code Pro"/>
            </a:endParaRPr>
          </a:p>
          <a:p>
            <a:pPr marL="0" lvl="0" indent="0" rtl="0">
              <a:spcBef>
                <a:spcPts val="0"/>
              </a:spcBef>
              <a:spcAft>
                <a:spcPts val="0"/>
              </a:spcAft>
              <a:buNone/>
            </a:pPr>
            <a:r>
              <a:rPr lang="en" sz="1800">
                <a:solidFill>
                  <a:schemeClr val="lt1"/>
                </a:solidFill>
                <a:latin typeface="Sniglet"/>
                <a:ea typeface="Sniglet"/>
                <a:cs typeface="Sniglet"/>
                <a:sym typeface="Sniglet"/>
              </a:rPr>
              <a:t>Synchronization:-</a:t>
            </a:r>
            <a:endParaRPr sz="1800">
              <a:solidFill>
                <a:schemeClr val="lt1"/>
              </a:solidFill>
              <a:latin typeface="Sniglet"/>
              <a:ea typeface="Sniglet"/>
              <a:cs typeface="Sniglet"/>
              <a:sym typeface="Sniglet"/>
            </a:endParaRPr>
          </a:p>
          <a:p>
            <a:pPr marL="0" lvl="0" indent="0" rtl="0">
              <a:spcBef>
                <a:spcPts val="0"/>
              </a:spcBef>
              <a:spcAft>
                <a:spcPts val="0"/>
              </a:spcAft>
              <a:buNone/>
            </a:pPr>
            <a:r>
              <a:rPr lang="en" sz="1800">
                <a:solidFill>
                  <a:srgbClr val="FFFF00"/>
                </a:solidFill>
                <a:latin typeface="Source Code Pro"/>
                <a:ea typeface="Source Code Pro"/>
                <a:cs typeface="Source Code Pro"/>
                <a:sym typeface="Source Code Pro"/>
              </a:rPr>
              <a:t>fut_res.get();</a:t>
            </a:r>
            <a:endParaRPr sz="1800">
              <a:solidFill>
                <a:srgbClr val="FFFF00"/>
              </a:solidFill>
              <a:latin typeface="Source Code Pro"/>
              <a:ea typeface="Source Code Pro"/>
              <a:cs typeface="Source Code Pro"/>
              <a:sym typeface="Source Code Pro"/>
            </a:endParaRPr>
          </a:p>
        </p:txBody>
      </p:sp>
      <p:sp>
        <p:nvSpPr>
          <p:cNvPr id="396" name="Shape 396"/>
          <p:cNvSpPr txBox="1">
            <a:spLocks noGrp="1"/>
          </p:cNvSpPr>
          <p:nvPr>
            <p:ph type="body" idx="4294967295"/>
          </p:nvPr>
        </p:nvSpPr>
        <p:spPr>
          <a:xfrm>
            <a:off x="6421800" y="2032875"/>
            <a:ext cx="2012100" cy="1367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solidFill>
                  <a:srgbClr val="FFA502"/>
                </a:solidFill>
              </a:rPr>
              <a:t>Need abstractions to reason about performance</a:t>
            </a:r>
            <a:endParaRPr sz="1800">
              <a:solidFill>
                <a:srgbClr val="FFA502"/>
              </a:solidFill>
            </a:endParaRPr>
          </a:p>
        </p:txBody>
      </p:sp>
      <p:sp>
        <p:nvSpPr>
          <p:cNvPr id="397" name="Shape 397"/>
          <p:cNvSpPr/>
          <p:nvPr/>
        </p:nvSpPr>
        <p:spPr>
          <a:xfrm flipH="1">
            <a:off x="6346287" y="2058675"/>
            <a:ext cx="2134288" cy="1466816"/>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98" name="Shape 398"/>
          <p:cNvSpPr txBox="1">
            <a:spLocks noGrp="1"/>
          </p:cNvSpPr>
          <p:nvPr>
            <p:ph type="body" idx="2"/>
          </p:nvPr>
        </p:nvSpPr>
        <p:spPr>
          <a:xfrm>
            <a:off x="6304175" y="804725"/>
            <a:ext cx="2345100" cy="10272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1800">
                <a:solidFill>
                  <a:srgbClr val="FFA502"/>
                </a:solidFill>
              </a:rPr>
              <a:t>Leverage locality &amp; intra-procedure parallelism</a:t>
            </a:r>
            <a:endParaRPr sz="1800">
              <a:solidFill>
                <a:srgbClr val="FFA502"/>
              </a:solidFill>
            </a:endParaRPr>
          </a:p>
        </p:txBody>
      </p:sp>
      <p:sp>
        <p:nvSpPr>
          <p:cNvPr id="399" name="Shape 399"/>
          <p:cNvSpPr/>
          <p:nvPr/>
        </p:nvSpPr>
        <p:spPr>
          <a:xfrm>
            <a:off x="6304175" y="940425"/>
            <a:ext cx="2252606" cy="999443"/>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txBox="1">
            <a:spLocks noGrp="1"/>
          </p:cNvSpPr>
          <p:nvPr>
            <p:ph type="body" idx="4294967295"/>
          </p:nvPr>
        </p:nvSpPr>
        <p:spPr>
          <a:xfrm>
            <a:off x="6482871" y="3560600"/>
            <a:ext cx="1927800" cy="999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solidFill>
                  <a:srgbClr val="FFA502"/>
                </a:solidFill>
              </a:rPr>
              <a:t>Require modularity and isolation</a:t>
            </a:r>
            <a:endParaRPr sz="1800">
              <a:solidFill>
                <a:srgbClr val="FFA502"/>
              </a:solidFill>
            </a:endParaRPr>
          </a:p>
        </p:txBody>
      </p:sp>
      <p:sp>
        <p:nvSpPr>
          <p:cNvPr id="401" name="Shape 401"/>
          <p:cNvSpPr/>
          <p:nvPr/>
        </p:nvSpPr>
        <p:spPr>
          <a:xfrm flipH="1">
            <a:off x="6440023" y="3670437"/>
            <a:ext cx="1988427" cy="1027348"/>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02" name="Shape 402"/>
          <p:cNvSpPr/>
          <p:nvPr/>
        </p:nvSpPr>
        <p:spPr>
          <a:xfrm>
            <a:off x="8117351" y="1468180"/>
            <a:ext cx="363230" cy="363755"/>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00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8117351" y="3036530"/>
            <a:ext cx="363230" cy="363755"/>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00FF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04" name="Shape 404"/>
          <p:cNvSpPr/>
          <p:nvPr/>
        </p:nvSpPr>
        <p:spPr>
          <a:xfrm>
            <a:off x="8007776" y="4253155"/>
            <a:ext cx="363230" cy="363755"/>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00FF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1000"/>
                                        <p:tgtEl>
                                          <p:spTgt spid="396"/>
                                        </p:tgtEl>
                                      </p:cBhvr>
                                    </p:animEffect>
                                  </p:childTnLst>
                                </p:cTn>
                              </p:par>
                              <p:par>
                                <p:cTn id="36" presetID="10" presetClass="entr" presetSubtype="0" fill="hold" nodeType="withEffect">
                                  <p:stCondLst>
                                    <p:cond delay="0"/>
                                  </p:stCondLst>
                                  <p:childTnLst>
                                    <p:set>
                                      <p:cBhvr>
                                        <p:cTn id="37" dur="1" fill="hold">
                                          <p:stCondLst>
                                            <p:cond delay="0"/>
                                          </p:stCondLst>
                                        </p:cTn>
                                        <p:tgtEl>
                                          <p:spTgt spid="397"/>
                                        </p:tgtEl>
                                        <p:attrNameLst>
                                          <p:attrName>style.visibility</p:attrName>
                                        </p:attrNameLst>
                                      </p:cBhvr>
                                      <p:to>
                                        <p:strVal val="visible"/>
                                      </p:to>
                                    </p:set>
                                    <p:animEffect transition="in" filter="fade">
                                      <p:cBhvr>
                                        <p:cTn id="38" dur="1000"/>
                                        <p:tgtEl>
                                          <p:spTgt spid="397"/>
                                        </p:tgtEl>
                                      </p:cBhvr>
                                    </p:animEffect>
                                  </p:childTnLst>
                                </p:cTn>
                              </p:par>
                              <p:par>
                                <p:cTn id="39" presetID="10" presetClass="entr" presetSubtype="0" fill="hold" nodeType="withEffect">
                                  <p:stCondLst>
                                    <p:cond delay="0"/>
                                  </p:stCondLst>
                                  <p:childTnLst>
                                    <p:set>
                                      <p:cBhvr>
                                        <p:cTn id="40" dur="1" fill="hold">
                                          <p:stCondLst>
                                            <p:cond delay="0"/>
                                          </p:stCondLst>
                                        </p:cTn>
                                        <p:tgtEl>
                                          <p:spTgt spid="398"/>
                                        </p:tgtEl>
                                        <p:attrNameLst>
                                          <p:attrName>style.visibility</p:attrName>
                                        </p:attrNameLst>
                                      </p:cBhvr>
                                      <p:to>
                                        <p:strVal val="visible"/>
                                      </p:to>
                                    </p:set>
                                    <p:animEffect transition="in" filter="fade">
                                      <p:cBhvr>
                                        <p:cTn id="41" dur="1000"/>
                                        <p:tgtEl>
                                          <p:spTgt spid="398"/>
                                        </p:tgtEl>
                                      </p:cBhvr>
                                    </p:animEffect>
                                  </p:childTnLst>
                                </p:cTn>
                              </p:par>
                              <p:par>
                                <p:cTn id="42" presetID="10" presetClass="entr" presetSubtype="0" fill="hold" nodeType="withEffect">
                                  <p:stCondLst>
                                    <p:cond delay="0"/>
                                  </p:stCondLst>
                                  <p:childTnLst>
                                    <p:set>
                                      <p:cBhvr>
                                        <p:cTn id="43" dur="1" fill="hold">
                                          <p:stCondLst>
                                            <p:cond delay="0"/>
                                          </p:stCondLst>
                                        </p:cTn>
                                        <p:tgtEl>
                                          <p:spTgt spid="399"/>
                                        </p:tgtEl>
                                        <p:attrNameLst>
                                          <p:attrName>style.visibility</p:attrName>
                                        </p:attrNameLst>
                                      </p:cBhvr>
                                      <p:to>
                                        <p:strVal val="visible"/>
                                      </p:to>
                                    </p:set>
                                    <p:animEffect transition="in" filter="fade">
                                      <p:cBhvr>
                                        <p:cTn id="44" dur="1000"/>
                                        <p:tgtEl>
                                          <p:spTgt spid="399"/>
                                        </p:tgtEl>
                                      </p:cBhvr>
                                    </p:animEffect>
                                  </p:childTnLst>
                                </p:cTn>
                              </p:par>
                              <p:par>
                                <p:cTn id="45" presetID="10" presetClass="entr" presetSubtype="0" fill="hold" nodeType="withEffect">
                                  <p:stCondLst>
                                    <p:cond delay="0"/>
                                  </p:stCondLst>
                                  <p:childTnLst>
                                    <p:set>
                                      <p:cBhvr>
                                        <p:cTn id="46" dur="1" fill="hold">
                                          <p:stCondLst>
                                            <p:cond delay="0"/>
                                          </p:stCondLst>
                                        </p:cTn>
                                        <p:tgtEl>
                                          <p:spTgt spid="400"/>
                                        </p:tgtEl>
                                        <p:attrNameLst>
                                          <p:attrName>style.visibility</p:attrName>
                                        </p:attrNameLst>
                                      </p:cBhvr>
                                      <p:to>
                                        <p:strVal val="visible"/>
                                      </p:to>
                                    </p:set>
                                    <p:animEffect transition="in" filter="fade">
                                      <p:cBhvr>
                                        <p:cTn id="47" dur="1000"/>
                                        <p:tgtEl>
                                          <p:spTgt spid="400"/>
                                        </p:tgtEl>
                                      </p:cBhvr>
                                    </p:animEffect>
                                  </p:childTnLst>
                                </p:cTn>
                              </p:par>
                              <p:par>
                                <p:cTn id="48" presetID="10" presetClass="entr" presetSubtype="0" fill="hold" nodeType="withEffect">
                                  <p:stCondLst>
                                    <p:cond delay="0"/>
                                  </p:stCondLst>
                                  <p:childTnLst>
                                    <p:set>
                                      <p:cBhvr>
                                        <p:cTn id="49" dur="1" fill="hold">
                                          <p:stCondLst>
                                            <p:cond delay="0"/>
                                          </p:stCondLst>
                                        </p:cTn>
                                        <p:tgtEl>
                                          <p:spTgt spid="401"/>
                                        </p:tgtEl>
                                        <p:attrNameLst>
                                          <p:attrName>style.visibility</p:attrName>
                                        </p:attrNameLst>
                                      </p:cBhvr>
                                      <p:to>
                                        <p:strVal val="visible"/>
                                      </p:to>
                                    </p:set>
                                    <p:animEffect transition="in" filter="fade">
                                      <p:cBhvr>
                                        <p:cTn id="50" dur="1000"/>
                                        <p:tgtEl>
                                          <p:spTgt spid="401"/>
                                        </p:tgtEl>
                                      </p:cBhvr>
                                    </p:animEffect>
                                  </p:childTnLst>
                                </p:cTn>
                              </p:par>
                              <p:par>
                                <p:cTn id="51" presetID="10" presetClass="entr" presetSubtype="0" fill="hold" nodeType="withEffect">
                                  <p:stCondLst>
                                    <p:cond delay="0"/>
                                  </p:stCondLst>
                                  <p:childTnLst>
                                    <p:set>
                                      <p:cBhvr>
                                        <p:cTn id="52" dur="1" fill="hold">
                                          <p:stCondLst>
                                            <p:cond delay="0"/>
                                          </p:stCondLst>
                                        </p:cTn>
                                        <p:tgtEl>
                                          <p:spTgt spid="403"/>
                                        </p:tgtEl>
                                        <p:attrNameLst>
                                          <p:attrName>style.visibility</p:attrName>
                                        </p:attrNameLst>
                                      </p:cBhvr>
                                      <p:to>
                                        <p:strVal val="visible"/>
                                      </p:to>
                                    </p:set>
                                    <p:animEffect transition="in" filter="fade">
                                      <p:cBhvr>
                                        <p:cTn id="53" dur="1000"/>
                                        <p:tgtEl>
                                          <p:spTgt spid="403"/>
                                        </p:tgtEl>
                                      </p:cBhvr>
                                    </p:animEffect>
                                  </p:childTnLst>
                                </p:cTn>
                              </p:par>
                              <p:par>
                                <p:cTn id="54" presetID="10" presetClass="entr" presetSubtype="0" fill="hold" nodeType="withEffect">
                                  <p:stCondLst>
                                    <p:cond delay="0"/>
                                  </p:stCondLst>
                                  <p:childTnLst>
                                    <p:set>
                                      <p:cBhvr>
                                        <p:cTn id="55" dur="1" fill="hold">
                                          <p:stCondLst>
                                            <p:cond delay="0"/>
                                          </p:stCondLst>
                                        </p:cTn>
                                        <p:tgtEl>
                                          <p:spTgt spid="404"/>
                                        </p:tgtEl>
                                        <p:attrNameLst>
                                          <p:attrName>style.visibility</p:attrName>
                                        </p:attrNameLst>
                                      </p:cBhvr>
                                      <p:to>
                                        <p:strVal val="visible"/>
                                      </p:to>
                                    </p:set>
                                    <p:animEffect transition="in" filter="fade">
                                      <p:cBhvr>
                                        <p:cTn id="56" dur="1000"/>
                                        <p:tgtEl>
                                          <p:spTgt spid="404"/>
                                        </p:tgtEl>
                                      </p:cBhvr>
                                    </p:animEffect>
                                  </p:childTnLst>
                                </p:cTn>
                              </p:par>
                              <p:par>
                                <p:cTn id="57" presetID="10" presetClass="entr" presetSubtype="0" fill="hold" nodeType="withEffect">
                                  <p:stCondLst>
                                    <p:cond delay="0"/>
                                  </p:stCondLst>
                                  <p:childTnLst>
                                    <p:set>
                                      <p:cBhvr>
                                        <p:cTn id="58" dur="1" fill="hold">
                                          <p:stCondLst>
                                            <p:cond delay="0"/>
                                          </p:stCondLst>
                                        </p:cTn>
                                        <p:tgtEl>
                                          <p:spTgt spid="402"/>
                                        </p:tgtEl>
                                        <p:attrNameLst>
                                          <p:attrName>style.visibility</p:attrName>
                                        </p:attrNameLst>
                                      </p:cBhvr>
                                      <p:to>
                                        <p:strVal val="visible"/>
                                      </p:to>
                                    </p:set>
                                    <p:animEffect transition="in" filter="fade">
                                      <p:cBhvr>
                                        <p:cTn id="59" dur="1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graphicFrame>
        <p:nvGraphicFramePr>
          <p:cNvPr id="412" name="Shape 412"/>
          <p:cNvGraphicFramePr/>
          <p:nvPr>
            <p:extLst>
              <p:ext uri="{D42A27DB-BD31-4B8C-83A1-F6EECF244321}">
                <p14:modId xmlns:p14="http://schemas.microsoft.com/office/powerpoint/2010/main" val="2518560435"/>
              </p:ext>
            </p:extLst>
          </p:nvPr>
        </p:nvGraphicFramePr>
        <p:xfrm>
          <a:off x="888950" y="570925"/>
          <a:ext cx="7961350" cy="4369425"/>
        </p:xfrm>
        <a:graphic>
          <a:graphicData uri="http://schemas.openxmlformats.org/drawingml/2006/table">
            <a:tbl>
              <a:tblPr>
                <a:noFill/>
                <a:tableStyleId>{108C57C6-062F-416B-AD95-F59E512FEC20}</a:tableStyleId>
              </a:tblPr>
              <a:tblGrid>
                <a:gridCol w="7961350">
                  <a:extLst>
                    <a:ext uri="{9D8B030D-6E8A-4147-A177-3AD203B41FA5}">
                      <a16:colId xmlns:a16="http://schemas.microsoft.com/office/drawing/2014/main" val="20000"/>
                    </a:ext>
                  </a:extLst>
                </a:gridCol>
              </a:tblGrid>
              <a:tr h="4369425">
                <a:tc>
                  <a:txBody>
                    <a:bodyPr/>
                    <a:lstStyle/>
                    <a:p>
                      <a:pPr marL="0" lvl="0" indent="0" rtl="0">
                        <a:lnSpc>
                          <a:spcPct val="115000"/>
                        </a:lnSpc>
                        <a:spcBef>
                          <a:spcPts val="0"/>
                        </a:spcBef>
                        <a:spcAft>
                          <a:spcPts val="0"/>
                        </a:spcAft>
                        <a:buNone/>
                      </a:pPr>
                      <a:r>
                        <a:rPr lang="en" sz="1100" dirty="0">
                          <a:solidFill>
                            <a:srgbClr val="FFFF00"/>
                          </a:solidFill>
                          <a:latin typeface="Source Code Pro"/>
                          <a:ea typeface="Source Code Pro"/>
                          <a:cs typeface="Source Code Pro"/>
                          <a:sym typeface="Source Code Pro"/>
                        </a:rPr>
                        <a:t>reactor</a:t>
                      </a:r>
                      <a:r>
                        <a:rPr lang="en" sz="1100" dirty="0">
                          <a:solidFill>
                            <a:srgbClr val="EBDBB2"/>
                          </a:solidFill>
                          <a:latin typeface="Source Code Pro"/>
                          <a:ea typeface="Source Code Pro"/>
                          <a:cs typeface="Source Code Pro"/>
                          <a:sym typeface="Source Code Pro"/>
                        </a:rPr>
                        <a:t> Exchange {</a:t>
                      </a: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a:t>
                      </a:r>
                      <a:r>
                        <a:rPr lang="en" sz="1100" dirty="0">
                          <a:solidFill>
                            <a:srgbClr val="FFFF00"/>
                          </a:solidFill>
                          <a:latin typeface="Source Code Pro"/>
                          <a:ea typeface="Source Code Pro"/>
                          <a:cs typeface="Source Code Pro"/>
                          <a:sym typeface="Source Code Pro"/>
                        </a:rPr>
                        <a:t>Relation</a:t>
                      </a:r>
                      <a:r>
                        <a:rPr lang="en" sz="1100" dirty="0">
                          <a:solidFill>
                            <a:srgbClr val="EBDBB2"/>
                          </a:solidFill>
                          <a:latin typeface="Source Code Pro"/>
                          <a:ea typeface="Source Code Pro"/>
                          <a:cs typeface="Source Code Pro"/>
                          <a:sym typeface="Source Code Pro"/>
                        </a:rPr>
                        <a:t> settlement_risk { p_exposure </a:t>
                      </a:r>
                      <a:r>
                        <a:rPr lang="en" sz="1100" dirty="0">
                          <a:solidFill>
                            <a:srgbClr val="FFFF00"/>
                          </a:solidFill>
                          <a:latin typeface="Source Code Pro"/>
                          <a:ea typeface="Source Code Pro"/>
                          <a:cs typeface="Source Code Pro"/>
                          <a:sym typeface="Source Code Pro"/>
                        </a:rPr>
                        <a:t>float</a:t>
                      </a:r>
                      <a:r>
                        <a:rPr lang="en" sz="1100" dirty="0">
                          <a:solidFill>
                            <a:srgbClr val="EBDBB2"/>
                          </a:solidFill>
                          <a:latin typeface="Source Code Pro"/>
                          <a:ea typeface="Source Code Pro"/>
                          <a:cs typeface="Source Code Pro"/>
                          <a:sym typeface="Source Code Pro"/>
                        </a:rPr>
                        <a:t>, g_risk</a:t>
                      </a:r>
                      <a:r>
                        <a:rPr lang="en" sz="1100" dirty="0">
                          <a:solidFill>
                            <a:srgbClr val="FB4934"/>
                          </a:solidFill>
                          <a:latin typeface="Source Code Pro"/>
                          <a:ea typeface="Source Code Pro"/>
                          <a:cs typeface="Source Code Pro"/>
                          <a:sym typeface="Source Code Pro"/>
                        </a:rPr>
                        <a:t> </a:t>
                      </a:r>
                      <a:r>
                        <a:rPr lang="en" sz="1100" dirty="0">
                          <a:solidFill>
                            <a:srgbClr val="FFFF00"/>
                          </a:solidFill>
                          <a:latin typeface="Source Code Pro"/>
                          <a:ea typeface="Source Code Pro"/>
                          <a:cs typeface="Source Code Pro"/>
                          <a:sym typeface="Source Code Pro"/>
                        </a:rPr>
                        <a:t>float</a:t>
                      </a:r>
                      <a:r>
                        <a:rPr lang="en" sz="1100" dirty="0">
                          <a:solidFill>
                            <a:srgbClr val="FB4934"/>
                          </a:solidFill>
                          <a:latin typeface="Source Code Pro"/>
                          <a:ea typeface="Source Code Pro"/>
                          <a:cs typeface="Source Code Pro"/>
                          <a:sym typeface="Source Code Pro"/>
                        </a:rPr>
                        <a:t> </a:t>
                      </a:r>
                      <a:r>
                        <a:rPr lang="en" sz="1100" dirty="0">
                          <a:solidFill>
                            <a:srgbClr val="EBDBB2"/>
                          </a:solidFill>
                          <a:latin typeface="Source Code Pro"/>
                          <a:ea typeface="Source Code Pro"/>
                          <a:cs typeface="Source Code Pro"/>
                          <a:sym typeface="Source Code Pro"/>
                        </a:rPr>
                        <a:t>};</a:t>
                      </a: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a:t>
                      </a:r>
                      <a:r>
                        <a:rPr lang="en" sz="1100" dirty="0">
                          <a:solidFill>
                            <a:srgbClr val="FFFF00"/>
                          </a:solidFill>
                          <a:latin typeface="Source Code Pro"/>
                          <a:ea typeface="Source Code Pro"/>
                          <a:cs typeface="Source Code Pro"/>
                          <a:sym typeface="Source Code Pro"/>
                        </a:rPr>
                        <a:t>Relation</a:t>
                      </a:r>
                      <a:r>
                        <a:rPr lang="en" sz="1100" dirty="0">
                          <a:solidFill>
                            <a:srgbClr val="EBDBB2"/>
                          </a:solidFill>
                          <a:latin typeface="Source Code Pro"/>
                          <a:ea typeface="Source Code Pro"/>
                          <a:cs typeface="Source Code Pro"/>
                          <a:sym typeface="Source Code Pro"/>
                        </a:rPr>
                        <a:t> provider_names { value </a:t>
                      </a:r>
                      <a:r>
                        <a:rPr lang="en" sz="1100" dirty="0">
                          <a:solidFill>
                            <a:srgbClr val="FFFF00"/>
                          </a:solidFill>
                          <a:latin typeface="Source Code Pro"/>
                          <a:ea typeface="Source Code Pro"/>
                          <a:cs typeface="Source Code Pro"/>
                          <a:sym typeface="Source Code Pro"/>
                        </a:rPr>
                        <a:t>varchar</a:t>
                      </a:r>
                      <a:r>
                        <a:rPr lang="en" sz="1100" dirty="0">
                          <a:solidFill>
                            <a:srgbClr val="EBDBB2"/>
                          </a:solidFill>
                          <a:latin typeface="Source Code Pro"/>
                          <a:ea typeface="Source Code Pro"/>
                          <a:cs typeface="Source Code Pro"/>
                          <a:sym typeface="Source Code Pro"/>
                        </a:rPr>
                        <a:t>(32) };</a:t>
                      </a: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  </a:t>
                      </a: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100" dirty="0">
                          <a:solidFill>
                            <a:srgbClr val="EBDBB2"/>
                          </a:solidFill>
                          <a:latin typeface="Source Code Pro"/>
                          <a:ea typeface="Source Code Pro"/>
                          <a:cs typeface="Source Code Pro"/>
                          <a:sym typeface="Source Code Pro"/>
                        </a:rPr>
                        <a:t>  </a:t>
                      </a:r>
                      <a:r>
                        <a:rPr lang="en" sz="1100" dirty="0">
                          <a:solidFill>
                            <a:srgbClr val="FFFF00"/>
                          </a:solidFill>
                          <a:latin typeface="Source Code Pro"/>
                          <a:ea typeface="Source Code Pro"/>
                          <a:cs typeface="Source Code Pro"/>
                          <a:sym typeface="Source Code Pro"/>
                        </a:rPr>
                        <a:t>void</a:t>
                      </a:r>
                      <a:r>
                        <a:rPr lang="en" sz="1100" dirty="0">
                          <a:solidFill>
                            <a:srgbClr val="EBDBB2"/>
                          </a:solidFill>
                          <a:latin typeface="Source Code Pro"/>
                          <a:ea typeface="Source Code Pro"/>
                          <a:cs typeface="Source Code Pro"/>
                          <a:sym typeface="Source Code Pro"/>
                        </a:rPr>
                        <a:t> auth_pay(pprovider, pwallet, pvalue) {</a:t>
                      </a:r>
                      <a:endParaRPr sz="11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100" dirty="0">
                          <a:solidFill>
                            <a:srgbClr val="FB4934"/>
                          </a:solidFill>
                          <a:latin typeface="Source Code Pro"/>
                          <a:ea typeface="Source Code Pro"/>
                          <a:cs typeface="Source Code Pro"/>
                          <a:sym typeface="Source Code Pro"/>
                        </a:rPr>
                        <a:t>    </a:t>
                      </a: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endParaRPr sz="1100" dirty="0">
                        <a:solidFill>
                          <a:srgbClr val="FB4934"/>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100" dirty="0">
                          <a:solidFill>
                            <a:srgbClr val="EBDBB2"/>
                          </a:solidFill>
                          <a:latin typeface="Source Code Pro"/>
                          <a:ea typeface="Source Code Pro"/>
                          <a:cs typeface="Source Code Pro"/>
                          <a:sym typeface="Source Code Pro"/>
                        </a:rPr>
                        <a:t>  }  </a:t>
                      </a:r>
                      <a:br>
                        <a:rPr lang="en" sz="1100" dirty="0">
                          <a:solidFill>
                            <a:srgbClr val="EBDBB2"/>
                          </a:solidFill>
                          <a:latin typeface="Source Code Pro"/>
                          <a:ea typeface="Source Code Pro"/>
                          <a:cs typeface="Source Code Pro"/>
                          <a:sym typeface="Source Code Pro"/>
                        </a:rPr>
                      </a:br>
                      <a:r>
                        <a:rPr lang="en" sz="1100" dirty="0">
                          <a:solidFill>
                            <a:srgbClr val="EBDBB2"/>
                          </a:solidFill>
                          <a:latin typeface="Source Code Pro"/>
                          <a:ea typeface="Source Code Pro"/>
                          <a:cs typeface="Source Code Pro"/>
                          <a:sym typeface="Source Code Pro"/>
                        </a:rPr>
                        <a:t>}</a:t>
                      </a:r>
                      <a:endParaRPr sz="1100" dirty="0">
                        <a:latin typeface="Source Code Pro"/>
                        <a:ea typeface="Source Code Pro"/>
                        <a:cs typeface="Source Code Pro"/>
                        <a:sym typeface="Source Code Pro"/>
                      </a:endParaRPr>
                    </a:p>
                  </a:txBody>
                  <a:tcPr marL="63500" marR="63500" marT="63500" marB="63500">
                    <a:lnL cap="flat" cmpd="sng">
                      <a:noFill/>
                      <a:prstDash val="solid"/>
                      <a:round/>
                      <a:headEnd type="none" w="sm" len="sm"/>
                      <a:tailEnd type="none" w="sm" len="sm"/>
                    </a:lnL>
                    <a:lnR cap="flat" cmpd="sng">
                      <a:noFill/>
                      <a:prstDash val="solid"/>
                      <a:round/>
                      <a:headEnd type="none" w="sm" len="sm"/>
                      <a:tailEnd type="none" w="sm" len="sm"/>
                    </a:lnR>
                    <a:lnT cap="flat" cmpd="sng">
                      <a:noFill/>
                      <a:prstDash val="solid"/>
                      <a:round/>
                      <a:headEnd type="none" w="sm" len="sm"/>
                      <a:tailEnd type="none" w="sm" len="sm"/>
                    </a:lnT>
                    <a:lnB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409" name="Shape 409"/>
          <p:cNvSpPr txBox="1">
            <a:spLocks noGrp="1"/>
          </p:cNvSpPr>
          <p:nvPr>
            <p:ph type="title"/>
          </p:nvPr>
        </p:nvSpPr>
        <p:spPr>
          <a:xfrm>
            <a:off x="-6000" y="105575"/>
            <a:ext cx="9156000" cy="78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FFA502"/>
                </a:solidFill>
              </a:rPr>
              <a:t>Communication with reactors</a:t>
            </a:r>
            <a:endParaRPr dirty="0">
              <a:solidFill>
                <a:srgbClr val="FFA502"/>
              </a:solidFill>
            </a:endParaRPr>
          </a:p>
        </p:txBody>
      </p:sp>
      <p:sp>
        <p:nvSpPr>
          <p:cNvPr id="410" name="Shape 4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18</a:t>
            </a:fld>
            <a:endParaRPr/>
          </a:p>
        </p:txBody>
      </p:sp>
      <p:sp>
        <p:nvSpPr>
          <p:cNvPr id="411" name="Shape 411"/>
          <p:cNvSpPr/>
          <p:nvPr/>
        </p:nvSpPr>
        <p:spPr>
          <a:xfrm>
            <a:off x="255125" y="539250"/>
            <a:ext cx="8730437" cy="4518772"/>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aphicFrame>
        <p:nvGraphicFramePr>
          <p:cNvPr id="413" name="Shape 413"/>
          <p:cNvGraphicFramePr/>
          <p:nvPr>
            <p:extLst>
              <p:ext uri="{D42A27DB-BD31-4B8C-83A1-F6EECF244321}">
                <p14:modId xmlns:p14="http://schemas.microsoft.com/office/powerpoint/2010/main" val="1845518572"/>
              </p:ext>
            </p:extLst>
          </p:nvPr>
        </p:nvGraphicFramePr>
        <p:xfrm>
          <a:off x="837538" y="1578453"/>
          <a:ext cx="8117437" cy="1375982"/>
        </p:xfrm>
        <a:graphic>
          <a:graphicData uri="http://schemas.openxmlformats.org/drawingml/2006/table">
            <a:tbl>
              <a:tblPr>
                <a:noFill/>
                <a:tableStyleId>{108C57C6-062F-416B-AD95-F59E512FEC20}</a:tableStyleId>
              </a:tblPr>
              <a:tblGrid>
                <a:gridCol w="8117437">
                  <a:extLst>
                    <a:ext uri="{9D8B030D-6E8A-4147-A177-3AD203B41FA5}">
                      <a16:colId xmlns:a16="http://schemas.microsoft.com/office/drawing/2014/main" val="20000"/>
                    </a:ext>
                  </a:extLst>
                </a:gridCol>
              </a:tblGrid>
              <a:tr h="1336932">
                <a:tc>
                  <a:txBody>
                    <a:bodyPr/>
                    <a:lstStyle/>
                    <a:p>
                      <a:pPr marL="0" lvl="0" indent="0" rtl="0">
                        <a:lnSpc>
                          <a:spcPct val="115000"/>
                        </a:lnSpc>
                        <a:spcBef>
                          <a:spcPts val="0"/>
                        </a:spcBef>
                        <a:spcAft>
                          <a:spcPts val="0"/>
                        </a:spcAft>
                        <a:buNone/>
                      </a:pPr>
                      <a:r>
                        <a:rPr lang="en" sz="1200" dirty="0">
                          <a:solidFill>
                            <a:srgbClr val="FB4934"/>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SELECT</a:t>
                      </a:r>
                      <a:r>
                        <a:rPr lang="en" sz="1200" dirty="0">
                          <a:solidFill>
                            <a:srgbClr val="EBDBB2"/>
                          </a:solidFill>
                          <a:latin typeface="Source Code Pro"/>
                          <a:ea typeface="Source Code Pro"/>
                          <a:cs typeface="Source Code Pro"/>
                          <a:sym typeface="Source Code Pro"/>
                        </a:rPr>
                        <a:t> g_risk, p_exposure </a:t>
                      </a:r>
                      <a:r>
                        <a:rPr lang="en" sz="1200" dirty="0">
                          <a:solidFill>
                            <a:srgbClr val="FFFF00"/>
                          </a:solidFill>
                          <a:latin typeface="Source Code Pro"/>
                          <a:ea typeface="Source Code Pro"/>
                          <a:cs typeface="Source Code Pro"/>
                          <a:sym typeface="Source Code Pro"/>
                        </a:rPr>
                        <a:t>INTO</a:t>
                      </a:r>
                      <a:r>
                        <a:rPr lang="en" sz="1200" dirty="0">
                          <a:solidFill>
                            <a:srgbClr val="EBDBB2"/>
                          </a:solidFill>
                          <a:latin typeface="Source Code Pro"/>
                          <a:ea typeface="Source Code Pro"/>
                          <a:cs typeface="Source Code Pro"/>
                          <a:sym typeface="Source Code Pro"/>
                        </a:rPr>
                        <a:t> risk,exposure </a:t>
                      </a:r>
                      <a:r>
                        <a:rPr lang="en" sz="1200" dirty="0">
                          <a:solidFill>
                            <a:srgbClr val="FFFF00"/>
                          </a:solidFill>
                          <a:latin typeface="Source Code Pro"/>
                          <a:ea typeface="Source Code Pro"/>
                          <a:cs typeface="Source Code Pro"/>
                          <a:sym typeface="Source Code Pro"/>
                        </a:rPr>
                        <a:t>FROM</a:t>
                      </a:r>
                      <a:r>
                        <a:rPr lang="en" sz="1200" dirty="0">
                          <a:solidFill>
                            <a:srgbClr val="EBDBB2"/>
                          </a:solidFill>
                          <a:latin typeface="Source Code Pro"/>
                          <a:ea typeface="Source Code Pro"/>
                          <a:cs typeface="Source Code Pro"/>
                          <a:sym typeface="Source Code Pro"/>
                        </a:rPr>
                        <a:t> settlement_risk;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results := [];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foreach</a:t>
                      </a:r>
                      <a:r>
                        <a:rPr lang="en" sz="1200" dirty="0">
                          <a:solidFill>
                            <a:srgbClr val="EBDBB2"/>
                          </a:solidFill>
                          <a:latin typeface="Source Code Pro"/>
                          <a:ea typeface="Source Code Pro"/>
                          <a:cs typeface="Source Code Pro"/>
                          <a:sym typeface="Source Code Pro"/>
                        </a:rPr>
                        <a:t> p_provider </a:t>
                      </a:r>
                      <a:r>
                        <a:rPr lang="en" sz="1200" dirty="0">
                          <a:solidFill>
                            <a:srgbClr val="FFFF00"/>
                          </a:solidFill>
                          <a:latin typeface="Source Code Pro"/>
                          <a:ea typeface="Source Code Pro"/>
                          <a:cs typeface="Source Code Pro"/>
                          <a:sym typeface="Source Code Pro"/>
                        </a:rPr>
                        <a:t>in</a:t>
                      </a: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SELECT</a:t>
                      </a:r>
                      <a:r>
                        <a:rPr lang="en" sz="1200" dirty="0">
                          <a:solidFill>
                            <a:srgbClr val="EBDBB2"/>
                          </a:solidFill>
                          <a:latin typeface="Source Code Pro"/>
                          <a:ea typeface="Source Code Pro"/>
                          <a:cs typeface="Source Code Pro"/>
                          <a:sym typeface="Source Code Pro"/>
                        </a:rPr>
                        <a:t> value </a:t>
                      </a:r>
                      <a:r>
                        <a:rPr lang="en" sz="1200" dirty="0">
                          <a:solidFill>
                            <a:srgbClr val="FFFF00"/>
                          </a:solidFill>
                          <a:latin typeface="Source Code Pro"/>
                          <a:ea typeface="Source Code Pro"/>
                          <a:cs typeface="Source Code Pro"/>
                          <a:sym typeface="Source Code Pro"/>
                        </a:rPr>
                        <a:t>FROM</a:t>
                      </a:r>
                      <a:r>
                        <a:rPr lang="en" sz="1200" dirty="0">
                          <a:solidFill>
                            <a:srgbClr val="EBDBB2"/>
                          </a:solidFill>
                          <a:latin typeface="Source Code Pro"/>
                          <a:ea typeface="Source Code Pro"/>
                          <a:cs typeface="Source Code Pro"/>
                          <a:sym typeface="Source Code Pro"/>
                        </a:rPr>
                        <a:t> provider_names) {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a:t>
                      </a:r>
                      <a:r>
                        <a:rPr lang="en" sz="1200" dirty="0">
                          <a:solidFill>
                            <a:srgbClr val="00FFFF"/>
                          </a:solidFill>
                          <a:latin typeface="Source Code Pro"/>
                          <a:ea typeface="Source Code Pro"/>
                          <a:cs typeface="Source Code Pro"/>
                          <a:sym typeface="Source Code Pro"/>
                        </a:rPr>
                        <a:t>res := calc_risk(exposure) on reactor p_provider; </a:t>
                      </a:r>
                      <a:r>
                        <a:rPr lang="en" sz="1200" dirty="0">
                          <a:solidFill>
                            <a:srgbClr val="EBDBB2"/>
                          </a:solidFill>
                          <a:latin typeface="Source Code Pro"/>
                          <a:ea typeface="Source Code Pro"/>
                          <a:cs typeface="Source Code Pro"/>
                          <a:sym typeface="Source Code Pro"/>
                        </a:rPr>
                        <a:t>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results.add(res);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 </a:t>
                      </a:r>
                      <a:endParaRPr sz="1100" dirty="0">
                        <a:latin typeface="Source Code Pro"/>
                        <a:ea typeface="Source Code Pro"/>
                        <a:cs typeface="Source Code Pro"/>
                        <a:sym typeface="Source Code Pro"/>
                      </a:endParaRPr>
                    </a:p>
                  </a:txBody>
                  <a:tcPr marL="63500" marR="63500" marT="63500" marB="63500">
                    <a:lnL cap="flat" cmpd="sng">
                      <a:noFill/>
                      <a:prstDash val="solid"/>
                      <a:round/>
                      <a:headEnd type="none" w="sm" len="sm"/>
                      <a:tailEnd type="none" w="sm" len="sm"/>
                    </a:lnL>
                    <a:lnR cap="flat" cmpd="sng">
                      <a:noFill/>
                      <a:prstDash val="solid"/>
                      <a:round/>
                      <a:headEnd type="none" w="sm" len="sm"/>
                      <a:tailEnd type="none" w="sm" len="sm"/>
                    </a:lnR>
                    <a:lnT cap="flat" cmpd="sng">
                      <a:noFill/>
                      <a:prstDash val="solid"/>
                      <a:round/>
                      <a:headEnd type="none" w="sm" len="sm"/>
                      <a:tailEnd type="none" w="sm" len="sm"/>
                    </a:lnT>
                    <a:lnB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14" name="Shape 414"/>
          <p:cNvGraphicFramePr/>
          <p:nvPr>
            <p:extLst>
              <p:ext uri="{D42A27DB-BD31-4B8C-83A1-F6EECF244321}">
                <p14:modId xmlns:p14="http://schemas.microsoft.com/office/powerpoint/2010/main" val="243296863"/>
              </p:ext>
            </p:extLst>
          </p:nvPr>
        </p:nvGraphicFramePr>
        <p:xfrm>
          <a:off x="868125" y="2786100"/>
          <a:ext cx="7638675" cy="745046"/>
        </p:xfrm>
        <a:graphic>
          <a:graphicData uri="http://schemas.openxmlformats.org/drawingml/2006/table">
            <a:tbl>
              <a:tblPr>
                <a:noFill/>
                <a:tableStyleId>{108C57C6-062F-416B-AD95-F59E512FEC20}</a:tableStyleId>
              </a:tblPr>
              <a:tblGrid>
                <a:gridCol w="7638675">
                  <a:extLst>
                    <a:ext uri="{9D8B030D-6E8A-4147-A177-3AD203B41FA5}">
                      <a16:colId xmlns:a16="http://schemas.microsoft.com/office/drawing/2014/main" val="20000"/>
                    </a:ext>
                  </a:extLst>
                </a:gridCol>
              </a:tblGrid>
              <a:tr h="735450">
                <a:tc>
                  <a:txBody>
                    <a:bodyPr/>
                    <a:lstStyle/>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total_risk := 0;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foreach</a:t>
                      </a:r>
                      <a:r>
                        <a:rPr lang="en" sz="1200" dirty="0">
                          <a:solidFill>
                            <a:srgbClr val="EBDBB2"/>
                          </a:solidFill>
                          <a:latin typeface="Source Code Pro"/>
                          <a:ea typeface="Source Code Pro"/>
                          <a:cs typeface="Source Code Pro"/>
                          <a:sym typeface="Source Code Pro"/>
                        </a:rPr>
                        <a:t> res in results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total_risk := total_risk + </a:t>
                      </a:r>
                      <a:r>
                        <a:rPr lang="en" sz="1200" dirty="0">
                          <a:solidFill>
                            <a:srgbClr val="00FFFF"/>
                          </a:solidFill>
                          <a:latin typeface="Source Code Pro"/>
                          <a:ea typeface="Source Code Pro"/>
                          <a:cs typeface="Source Code Pro"/>
                          <a:sym typeface="Source Code Pro"/>
                        </a:rPr>
                        <a:t>res.get();</a:t>
                      </a:r>
                      <a:endParaRPr sz="1200" dirty="0">
                        <a:latin typeface="Source Code Pro"/>
                        <a:ea typeface="Source Code Pro"/>
                        <a:cs typeface="Source Code Pro"/>
                        <a:sym typeface="Source Code Pro"/>
                      </a:endParaRPr>
                    </a:p>
                  </a:txBody>
                  <a:tcPr marL="63500" marR="63500" marT="63500" marB="63500">
                    <a:lnL cap="flat" cmpd="sng">
                      <a:noFill/>
                      <a:prstDash val="solid"/>
                      <a:round/>
                      <a:headEnd type="none" w="sm" len="sm"/>
                      <a:tailEnd type="none" w="sm" len="sm"/>
                    </a:lnL>
                    <a:lnR cap="flat" cmpd="sng">
                      <a:noFill/>
                      <a:prstDash val="solid"/>
                      <a:round/>
                      <a:headEnd type="none" w="sm" len="sm"/>
                      <a:tailEnd type="none" w="sm" len="sm"/>
                    </a:lnR>
                    <a:lnT cap="flat" cmpd="sng">
                      <a:noFill/>
                      <a:prstDash val="solid"/>
                      <a:round/>
                      <a:headEnd type="none" w="sm" len="sm"/>
                      <a:tailEnd type="none" w="sm" len="sm"/>
                    </a:lnT>
                    <a:lnB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15" name="Shape 415"/>
          <p:cNvGraphicFramePr/>
          <p:nvPr>
            <p:extLst>
              <p:ext uri="{D42A27DB-BD31-4B8C-83A1-F6EECF244321}">
                <p14:modId xmlns:p14="http://schemas.microsoft.com/office/powerpoint/2010/main" val="3513578370"/>
              </p:ext>
            </p:extLst>
          </p:nvPr>
        </p:nvGraphicFramePr>
        <p:xfrm>
          <a:off x="837538" y="3504025"/>
          <a:ext cx="7669250" cy="955358"/>
        </p:xfrm>
        <a:graphic>
          <a:graphicData uri="http://schemas.openxmlformats.org/drawingml/2006/table">
            <a:tbl>
              <a:tblPr>
                <a:noFill/>
                <a:tableStyleId>{108C57C6-062F-416B-AD95-F59E512FEC20}</a:tableStyleId>
              </a:tblPr>
              <a:tblGrid>
                <a:gridCol w="7669250">
                  <a:extLst>
                    <a:ext uri="{9D8B030D-6E8A-4147-A177-3AD203B41FA5}">
                      <a16:colId xmlns:a16="http://schemas.microsoft.com/office/drawing/2014/main" val="20000"/>
                    </a:ext>
                  </a:extLst>
                </a:gridCol>
              </a:tblGrid>
              <a:tr h="885275">
                <a:tc>
                  <a:txBody>
                    <a:bodyPr/>
                    <a:lstStyle/>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 if</a:t>
                      </a:r>
                      <a:r>
                        <a:rPr lang="en" sz="1200" dirty="0">
                          <a:solidFill>
                            <a:srgbClr val="EBDBB2"/>
                          </a:solidFill>
                          <a:latin typeface="Source Code Pro"/>
                          <a:ea typeface="Source Code Pro"/>
                          <a:cs typeface="Source Code Pro"/>
                          <a:sym typeface="Source Code Pro"/>
                        </a:rPr>
                        <a:t> total_risk + pvalue &lt; risk </a:t>
                      </a:r>
                      <a:r>
                        <a:rPr lang="en" sz="1200" dirty="0">
                          <a:solidFill>
                            <a:srgbClr val="FFFF00"/>
                          </a:solidFill>
                          <a:latin typeface="Source Code Pro"/>
                          <a:ea typeface="Source Code Pro"/>
                          <a:cs typeface="Source Code Pro"/>
                          <a:sym typeface="Source Code Pro"/>
                        </a:rPr>
                        <a:t>then</a:t>
                      </a:r>
                      <a:endParaRPr sz="1200" dirty="0">
                        <a:solidFill>
                          <a:srgbClr val="FFFF00"/>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a:t>
                      </a:r>
                      <a:r>
                        <a:rPr lang="en" sz="1200" dirty="0">
                          <a:solidFill>
                            <a:srgbClr val="00FFFF"/>
                          </a:solidFill>
                          <a:latin typeface="Source Code Pro"/>
                          <a:ea typeface="Source Code Pro"/>
                          <a:cs typeface="Source Code Pro"/>
                          <a:sym typeface="Source Code Pro"/>
                        </a:rPr>
                        <a:t>add_entry(pwallet, pvalue) on reactor pprovider;</a:t>
                      </a:r>
                      <a:r>
                        <a:rPr lang="en" sz="1200" dirty="0">
                          <a:solidFill>
                            <a:srgbClr val="EBDBB2"/>
                          </a:solidFill>
                          <a:latin typeface="Source Code Pro"/>
                          <a:ea typeface="Source Code Pro"/>
                          <a:cs typeface="Source Code Pro"/>
                          <a:sym typeface="Source Code Pro"/>
                        </a:rPr>
                        <a:t>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EBDBB2"/>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else abort</a:t>
                      </a:r>
                      <a:r>
                        <a:rPr lang="en" sz="1200" dirty="0">
                          <a:solidFill>
                            <a:srgbClr val="EBDBB2"/>
                          </a:solidFill>
                          <a:latin typeface="Source Code Pro"/>
                          <a:ea typeface="Source Code Pro"/>
                          <a:cs typeface="Source Code Pro"/>
                          <a:sym typeface="Source Code Pro"/>
                        </a:rPr>
                        <a:t>; </a:t>
                      </a:r>
                      <a:endParaRPr sz="1200" dirty="0">
                        <a:solidFill>
                          <a:srgbClr val="EBDBB2"/>
                        </a:solidFill>
                        <a:latin typeface="Source Code Pro"/>
                        <a:ea typeface="Source Code Pro"/>
                        <a:cs typeface="Source Code Pro"/>
                        <a:sym typeface="Source Code Pro"/>
                      </a:endParaRPr>
                    </a:p>
                    <a:p>
                      <a:pPr marL="0" lvl="0" indent="0" rtl="0">
                        <a:lnSpc>
                          <a:spcPct val="115000"/>
                        </a:lnSpc>
                        <a:spcBef>
                          <a:spcPts val="0"/>
                        </a:spcBef>
                        <a:spcAft>
                          <a:spcPts val="0"/>
                        </a:spcAft>
                        <a:buNone/>
                      </a:pPr>
                      <a:r>
                        <a:rPr lang="en" sz="1200" dirty="0">
                          <a:solidFill>
                            <a:srgbClr val="FB4934"/>
                          </a:solidFill>
                          <a:latin typeface="Source Code Pro"/>
                          <a:ea typeface="Source Code Pro"/>
                          <a:cs typeface="Source Code Pro"/>
                          <a:sym typeface="Source Code Pro"/>
                        </a:rPr>
                        <a:t>    </a:t>
                      </a:r>
                      <a:r>
                        <a:rPr lang="en" sz="1200" dirty="0">
                          <a:solidFill>
                            <a:srgbClr val="FFFF00"/>
                          </a:solidFill>
                          <a:latin typeface="Source Code Pro"/>
                          <a:ea typeface="Source Code Pro"/>
                          <a:cs typeface="Source Code Pro"/>
                          <a:sym typeface="Source Code Pro"/>
                        </a:rPr>
                        <a:t>end if</a:t>
                      </a:r>
                      <a:r>
                        <a:rPr lang="en" sz="1200" dirty="0">
                          <a:solidFill>
                            <a:srgbClr val="EBDBB2"/>
                          </a:solidFill>
                          <a:latin typeface="Source Code Pro"/>
                          <a:ea typeface="Source Code Pro"/>
                          <a:cs typeface="Source Code Pro"/>
                          <a:sym typeface="Source Code Pro"/>
                        </a:rPr>
                        <a:t>;</a:t>
                      </a:r>
                      <a:endParaRPr sz="1200" dirty="0">
                        <a:latin typeface="Source Code Pro"/>
                        <a:ea typeface="Source Code Pro"/>
                        <a:cs typeface="Source Code Pro"/>
                        <a:sym typeface="Source Code Pro"/>
                      </a:endParaRPr>
                    </a:p>
                  </a:txBody>
                  <a:tcPr marL="63500" marR="63500" marT="63500" marB="63500">
                    <a:lnL cap="flat" cmpd="sng">
                      <a:noFill/>
                      <a:prstDash val="solid"/>
                      <a:round/>
                      <a:headEnd type="none" w="sm" len="sm"/>
                      <a:tailEnd type="none" w="sm" len="sm"/>
                    </a:lnL>
                    <a:lnR cap="flat" cmpd="sng">
                      <a:noFill/>
                      <a:prstDash val="solid"/>
                      <a:round/>
                      <a:headEnd type="none" w="sm" len="sm"/>
                      <a:tailEnd type="none" w="sm" len="sm"/>
                    </a:lnR>
                    <a:lnT cap="flat" cmpd="sng">
                      <a:noFill/>
                      <a:prstDash val="solid"/>
                      <a:round/>
                      <a:headEnd type="none" w="sm" len="sm"/>
                      <a:tailEnd type="none" w="sm" len="sm"/>
                    </a:lnT>
                    <a:lnB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0733570-0EC9-4CE2-87FC-DD59C35049DB}"/>
              </a:ext>
            </a:extLst>
          </p:cNvPr>
          <p:cNvSpPr txBox="1"/>
          <p:nvPr/>
        </p:nvSpPr>
        <p:spPr>
          <a:xfrm>
            <a:off x="6359505" y="2896583"/>
            <a:ext cx="1889646" cy="1200329"/>
          </a:xfrm>
          <a:prstGeom prst="rect">
            <a:avLst/>
          </a:prstGeom>
          <a:noFill/>
        </p:spPr>
        <p:txBody>
          <a:bodyPr wrap="square" rtlCol="0">
            <a:spAutoFit/>
          </a:bodyPr>
          <a:lstStyle/>
          <a:p>
            <a:pPr algn="ctr"/>
            <a:r>
              <a:rPr lang="en-US" sz="1800" dirty="0">
                <a:solidFill>
                  <a:srgbClr val="00FFFF"/>
                </a:solidFill>
                <a:latin typeface="Sniglet" panose="020B0604020202020204" charset="0"/>
              </a:rPr>
              <a:t>Total simulated risk across providers within threshold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13"/>
                                        </p:tgtEl>
                                        <p:attrNameLst>
                                          <p:attrName>style.visibility</p:attrName>
                                        </p:attrNameLst>
                                      </p:cBhvr>
                                      <p:to>
                                        <p:strVal val="visible"/>
                                      </p:to>
                                    </p:set>
                                    <p:animEffect transition="in" filter="fade">
                                      <p:cBhvr>
                                        <p:cTn id="11" dur="1000"/>
                                        <p:tgtEl>
                                          <p:spTgt spid="4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4"/>
                                        </p:tgtEl>
                                        <p:attrNameLst>
                                          <p:attrName>style.visibility</p:attrName>
                                        </p:attrNameLst>
                                      </p:cBhvr>
                                      <p:to>
                                        <p:strVal val="visible"/>
                                      </p:to>
                                    </p:set>
                                    <p:animEffect transition="in" filter="fade">
                                      <p:cBhvr>
                                        <p:cTn id="16" dur="1000"/>
                                        <p:tgtEl>
                                          <p:spTgt spid="4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5"/>
                                        </p:tgtEl>
                                        <p:attrNameLst>
                                          <p:attrName>style.visibility</p:attrName>
                                        </p:attrNameLst>
                                      </p:cBhvr>
                                      <p:to>
                                        <p:strVal val="visible"/>
                                      </p:to>
                                    </p:set>
                                    <p:animEffect transition="in" filter="fade">
                                      <p:cBhvr>
                                        <p:cTn id="21" dur="1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6000" y="135350"/>
            <a:ext cx="9156000" cy="523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Automatic synchronization with reactors</a:t>
            </a:r>
            <a:endParaRPr>
              <a:solidFill>
                <a:srgbClr val="FFA502"/>
              </a:solidFill>
            </a:endParaRPr>
          </a:p>
        </p:txBody>
      </p:sp>
      <p:sp>
        <p:nvSpPr>
          <p:cNvPr id="421" name="Shape 4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19</a:t>
            </a:fld>
            <a:endParaRPr/>
          </a:p>
        </p:txBody>
      </p:sp>
      <p:sp>
        <p:nvSpPr>
          <p:cNvPr id="422" name="Shape 422"/>
          <p:cNvSpPr/>
          <p:nvPr/>
        </p:nvSpPr>
        <p:spPr>
          <a:xfrm>
            <a:off x="7539932" y="2341635"/>
            <a:ext cx="513000" cy="3630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A</a:t>
            </a:r>
            <a:endParaRPr sz="1800">
              <a:solidFill>
                <a:srgbClr val="00FFFF"/>
              </a:solidFill>
              <a:latin typeface="Sniglet"/>
              <a:ea typeface="Sniglet"/>
              <a:cs typeface="Sniglet"/>
              <a:sym typeface="Sniglet"/>
            </a:endParaRPr>
          </a:p>
        </p:txBody>
      </p:sp>
      <p:sp>
        <p:nvSpPr>
          <p:cNvPr id="423" name="Shape 423"/>
          <p:cNvSpPr/>
          <p:nvPr/>
        </p:nvSpPr>
        <p:spPr>
          <a:xfrm>
            <a:off x="6873755" y="2927222"/>
            <a:ext cx="513000" cy="3630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B</a:t>
            </a:r>
            <a:endParaRPr sz="1800">
              <a:solidFill>
                <a:srgbClr val="00FFFF"/>
              </a:solidFill>
              <a:latin typeface="Sniglet"/>
              <a:ea typeface="Sniglet"/>
              <a:cs typeface="Sniglet"/>
              <a:sym typeface="Sniglet"/>
            </a:endParaRPr>
          </a:p>
        </p:txBody>
      </p:sp>
      <p:sp>
        <p:nvSpPr>
          <p:cNvPr id="424" name="Shape 424"/>
          <p:cNvSpPr/>
          <p:nvPr/>
        </p:nvSpPr>
        <p:spPr>
          <a:xfrm>
            <a:off x="7684448" y="2927222"/>
            <a:ext cx="513000" cy="3630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C</a:t>
            </a:r>
            <a:endParaRPr sz="1800">
              <a:solidFill>
                <a:srgbClr val="00FFFF"/>
              </a:solidFill>
              <a:latin typeface="Sniglet"/>
              <a:ea typeface="Sniglet"/>
              <a:cs typeface="Sniglet"/>
              <a:sym typeface="Sniglet"/>
            </a:endParaRPr>
          </a:p>
        </p:txBody>
      </p:sp>
      <p:sp>
        <p:nvSpPr>
          <p:cNvPr id="425" name="Shape 425"/>
          <p:cNvSpPr/>
          <p:nvPr/>
        </p:nvSpPr>
        <p:spPr>
          <a:xfrm>
            <a:off x="7285519" y="3538102"/>
            <a:ext cx="513000" cy="3630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F</a:t>
            </a:r>
            <a:endParaRPr sz="1800">
              <a:solidFill>
                <a:srgbClr val="00FFFF"/>
              </a:solidFill>
              <a:latin typeface="Sniglet"/>
              <a:ea typeface="Sniglet"/>
              <a:cs typeface="Sniglet"/>
              <a:sym typeface="Sniglet"/>
            </a:endParaRPr>
          </a:p>
        </p:txBody>
      </p:sp>
      <p:sp>
        <p:nvSpPr>
          <p:cNvPr id="426" name="Shape 426"/>
          <p:cNvSpPr/>
          <p:nvPr/>
        </p:nvSpPr>
        <p:spPr>
          <a:xfrm>
            <a:off x="6605225" y="3538102"/>
            <a:ext cx="513000" cy="3630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E</a:t>
            </a:r>
            <a:endParaRPr sz="1800">
              <a:solidFill>
                <a:srgbClr val="00FFFF"/>
              </a:solidFill>
              <a:latin typeface="Sniglet"/>
              <a:ea typeface="Sniglet"/>
              <a:cs typeface="Sniglet"/>
              <a:sym typeface="Sniglet"/>
            </a:endParaRPr>
          </a:p>
        </p:txBody>
      </p:sp>
      <p:sp>
        <p:nvSpPr>
          <p:cNvPr id="427" name="Shape 427"/>
          <p:cNvSpPr/>
          <p:nvPr/>
        </p:nvSpPr>
        <p:spPr>
          <a:xfrm>
            <a:off x="8495140" y="2927222"/>
            <a:ext cx="513000" cy="3630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D</a:t>
            </a:r>
            <a:endParaRPr sz="1800">
              <a:solidFill>
                <a:srgbClr val="00FFFF"/>
              </a:solidFill>
              <a:latin typeface="Sniglet"/>
              <a:ea typeface="Sniglet"/>
              <a:cs typeface="Sniglet"/>
              <a:sym typeface="Sniglet"/>
            </a:endParaRPr>
          </a:p>
        </p:txBody>
      </p:sp>
      <p:sp>
        <p:nvSpPr>
          <p:cNvPr id="428" name="Shape 428"/>
          <p:cNvSpPr/>
          <p:nvPr/>
        </p:nvSpPr>
        <p:spPr>
          <a:xfrm>
            <a:off x="8550157" y="3538102"/>
            <a:ext cx="513000" cy="3630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G</a:t>
            </a:r>
            <a:endParaRPr sz="1800">
              <a:solidFill>
                <a:srgbClr val="00FFFF"/>
              </a:solidFill>
              <a:latin typeface="Sniglet"/>
              <a:ea typeface="Sniglet"/>
              <a:cs typeface="Sniglet"/>
              <a:sym typeface="Sniglet"/>
            </a:endParaRPr>
          </a:p>
        </p:txBody>
      </p:sp>
      <p:cxnSp>
        <p:nvCxnSpPr>
          <p:cNvPr id="429" name="Shape 429"/>
          <p:cNvCxnSpPr>
            <a:endCxn id="422" idx="0"/>
          </p:cNvCxnSpPr>
          <p:nvPr/>
        </p:nvCxnSpPr>
        <p:spPr>
          <a:xfrm>
            <a:off x="7770632" y="1931835"/>
            <a:ext cx="25800" cy="409800"/>
          </a:xfrm>
          <a:prstGeom prst="straightConnector1">
            <a:avLst/>
          </a:prstGeom>
          <a:noFill/>
          <a:ln w="19050" cap="flat" cmpd="sng">
            <a:solidFill>
              <a:schemeClr val="lt1"/>
            </a:solidFill>
            <a:prstDash val="solid"/>
            <a:round/>
            <a:headEnd type="none" w="med" len="med"/>
            <a:tailEnd type="triangle" w="med" len="med"/>
          </a:ln>
        </p:spPr>
      </p:cxnSp>
      <p:sp>
        <p:nvSpPr>
          <p:cNvPr id="430" name="Shape 430"/>
          <p:cNvSpPr txBox="1"/>
          <p:nvPr/>
        </p:nvSpPr>
        <p:spPr>
          <a:xfrm>
            <a:off x="7213425" y="1568875"/>
            <a:ext cx="1161300" cy="36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Sniglet"/>
                <a:ea typeface="Sniglet"/>
                <a:cs typeface="Sniglet"/>
                <a:sym typeface="Sniglet"/>
              </a:rPr>
              <a:t>Client</a:t>
            </a:r>
            <a:endParaRPr sz="1800">
              <a:solidFill>
                <a:schemeClr val="lt1"/>
              </a:solidFill>
              <a:latin typeface="Sniglet"/>
              <a:ea typeface="Sniglet"/>
              <a:cs typeface="Sniglet"/>
              <a:sym typeface="Sniglet"/>
            </a:endParaRPr>
          </a:p>
        </p:txBody>
      </p:sp>
      <p:cxnSp>
        <p:nvCxnSpPr>
          <p:cNvPr id="431" name="Shape 431"/>
          <p:cNvCxnSpPr>
            <a:stCxn id="422" idx="0"/>
            <a:endCxn id="422" idx="6"/>
          </p:cNvCxnSpPr>
          <p:nvPr/>
        </p:nvCxnSpPr>
        <p:spPr>
          <a:xfrm rot="-5400000" flipH="1">
            <a:off x="7833932" y="2304135"/>
            <a:ext cx="181500" cy="256500"/>
          </a:xfrm>
          <a:prstGeom prst="curvedConnector4">
            <a:avLst>
              <a:gd name="adj1" fmla="val -179176"/>
              <a:gd name="adj2" fmla="val 225395"/>
            </a:avLst>
          </a:prstGeom>
          <a:noFill/>
          <a:ln w="19050" cap="flat" cmpd="sng">
            <a:solidFill>
              <a:srgbClr val="00FF00"/>
            </a:solidFill>
            <a:prstDash val="solid"/>
            <a:round/>
            <a:headEnd type="none" w="med" len="med"/>
            <a:tailEnd type="triangle" w="med" len="med"/>
          </a:ln>
        </p:spPr>
      </p:cxnSp>
      <p:cxnSp>
        <p:nvCxnSpPr>
          <p:cNvPr id="432" name="Shape 432"/>
          <p:cNvCxnSpPr>
            <a:stCxn id="422" idx="3"/>
            <a:endCxn id="423" idx="0"/>
          </p:cNvCxnSpPr>
          <p:nvPr/>
        </p:nvCxnSpPr>
        <p:spPr>
          <a:xfrm flipH="1">
            <a:off x="7130259" y="2651475"/>
            <a:ext cx="484800" cy="275700"/>
          </a:xfrm>
          <a:prstGeom prst="straightConnector1">
            <a:avLst/>
          </a:prstGeom>
          <a:noFill/>
          <a:ln w="19050" cap="flat" cmpd="sng">
            <a:solidFill>
              <a:schemeClr val="lt1"/>
            </a:solidFill>
            <a:prstDash val="solid"/>
            <a:round/>
            <a:headEnd type="none" w="med" len="med"/>
            <a:tailEnd type="triangle" w="med" len="med"/>
          </a:ln>
        </p:spPr>
      </p:cxnSp>
      <p:cxnSp>
        <p:nvCxnSpPr>
          <p:cNvPr id="433" name="Shape 433"/>
          <p:cNvCxnSpPr>
            <a:stCxn id="423" idx="4"/>
            <a:endCxn id="426" idx="0"/>
          </p:cNvCxnSpPr>
          <p:nvPr/>
        </p:nvCxnSpPr>
        <p:spPr>
          <a:xfrm flipH="1">
            <a:off x="6861755" y="3290222"/>
            <a:ext cx="268500" cy="247800"/>
          </a:xfrm>
          <a:prstGeom prst="straightConnector1">
            <a:avLst/>
          </a:prstGeom>
          <a:noFill/>
          <a:ln w="19050" cap="flat" cmpd="sng">
            <a:solidFill>
              <a:schemeClr val="lt1"/>
            </a:solidFill>
            <a:prstDash val="solid"/>
            <a:round/>
            <a:headEnd type="none" w="med" len="med"/>
            <a:tailEnd type="triangle" w="med" len="med"/>
          </a:ln>
        </p:spPr>
      </p:cxnSp>
      <p:cxnSp>
        <p:nvCxnSpPr>
          <p:cNvPr id="434" name="Shape 434"/>
          <p:cNvCxnSpPr>
            <a:stCxn id="423" idx="4"/>
            <a:endCxn id="425" idx="0"/>
          </p:cNvCxnSpPr>
          <p:nvPr/>
        </p:nvCxnSpPr>
        <p:spPr>
          <a:xfrm>
            <a:off x="7130255" y="3290222"/>
            <a:ext cx="411900" cy="247800"/>
          </a:xfrm>
          <a:prstGeom prst="straightConnector1">
            <a:avLst/>
          </a:prstGeom>
          <a:noFill/>
          <a:ln w="19050" cap="flat" cmpd="sng">
            <a:solidFill>
              <a:schemeClr val="lt1"/>
            </a:solidFill>
            <a:prstDash val="solid"/>
            <a:round/>
            <a:headEnd type="none" w="med" len="med"/>
            <a:tailEnd type="triangle" w="med" len="med"/>
          </a:ln>
        </p:spPr>
      </p:cxnSp>
      <p:cxnSp>
        <p:nvCxnSpPr>
          <p:cNvPr id="435" name="Shape 435"/>
          <p:cNvCxnSpPr>
            <a:stCxn id="422" idx="4"/>
            <a:endCxn id="424" idx="0"/>
          </p:cNvCxnSpPr>
          <p:nvPr/>
        </p:nvCxnSpPr>
        <p:spPr>
          <a:xfrm>
            <a:off x="7796432" y="2704635"/>
            <a:ext cx="144600" cy="222600"/>
          </a:xfrm>
          <a:prstGeom prst="straightConnector1">
            <a:avLst/>
          </a:prstGeom>
          <a:noFill/>
          <a:ln w="19050" cap="flat" cmpd="sng">
            <a:solidFill>
              <a:schemeClr val="lt1"/>
            </a:solidFill>
            <a:prstDash val="solid"/>
            <a:round/>
            <a:headEnd type="none" w="med" len="med"/>
            <a:tailEnd type="triangle" w="med" len="med"/>
          </a:ln>
        </p:spPr>
      </p:cxnSp>
      <p:cxnSp>
        <p:nvCxnSpPr>
          <p:cNvPr id="436" name="Shape 436"/>
          <p:cNvCxnSpPr>
            <a:stCxn id="422" idx="5"/>
            <a:endCxn id="427" idx="0"/>
          </p:cNvCxnSpPr>
          <p:nvPr/>
        </p:nvCxnSpPr>
        <p:spPr>
          <a:xfrm>
            <a:off x="7977805" y="2651475"/>
            <a:ext cx="773700" cy="275700"/>
          </a:xfrm>
          <a:prstGeom prst="straightConnector1">
            <a:avLst/>
          </a:prstGeom>
          <a:noFill/>
          <a:ln w="19050" cap="flat" cmpd="sng">
            <a:solidFill>
              <a:schemeClr val="lt1"/>
            </a:solidFill>
            <a:prstDash val="solid"/>
            <a:round/>
            <a:headEnd type="none" w="med" len="med"/>
            <a:tailEnd type="triangle" w="med" len="med"/>
          </a:ln>
        </p:spPr>
      </p:cxnSp>
      <p:cxnSp>
        <p:nvCxnSpPr>
          <p:cNvPr id="437" name="Shape 437"/>
          <p:cNvCxnSpPr>
            <a:stCxn id="427" idx="4"/>
            <a:endCxn id="428" idx="0"/>
          </p:cNvCxnSpPr>
          <p:nvPr/>
        </p:nvCxnSpPr>
        <p:spPr>
          <a:xfrm>
            <a:off x="8751640" y="3290222"/>
            <a:ext cx="54900" cy="247800"/>
          </a:xfrm>
          <a:prstGeom prst="straightConnector1">
            <a:avLst/>
          </a:prstGeom>
          <a:noFill/>
          <a:ln w="19050" cap="flat" cmpd="sng">
            <a:solidFill>
              <a:schemeClr val="lt1"/>
            </a:solidFill>
            <a:prstDash val="solid"/>
            <a:round/>
            <a:headEnd type="none" w="med" len="med"/>
            <a:tailEnd type="triangle" w="med" len="med"/>
          </a:ln>
        </p:spPr>
      </p:cxnSp>
      <p:sp>
        <p:nvSpPr>
          <p:cNvPr id="438" name="Shape 438"/>
          <p:cNvSpPr txBox="1">
            <a:spLocks noGrp="1"/>
          </p:cNvSpPr>
          <p:nvPr>
            <p:ph type="body" idx="1"/>
          </p:nvPr>
        </p:nvSpPr>
        <p:spPr>
          <a:xfrm>
            <a:off x="131500" y="747725"/>
            <a:ext cx="6636000" cy="4136400"/>
          </a:xfrm>
          <a:prstGeom prst="rect">
            <a:avLst/>
          </a:prstGeom>
        </p:spPr>
        <p:txBody>
          <a:bodyPr spcFirstLastPara="1" wrap="square" lIns="91425" tIns="91425" rIns="91425" bIns="91425" anchor="ctr" anchorCtr="0">
            <a:noAutofit/>
          </a:bodyPr>
          <a:lstStyle/>
          <a:p>
            <a:pPr marL="457200" lvl="0" indent="-381000" rtl="0">
              <a:lnSpc>
                <a:spcPct val="150000"/>
              </a:lnSpc>
              <a:spcBef>
                <a:spcPts val="600"/>
              </a:spcBef>
              <a:spcAft>
                <a:spcPts val="0"/>
              </a:spcAft>
              <a:buClr>
                <a:srgbClr val="FFFFFF"/>
              </a:buClr>
              <a:buSzPts val="2400"/>
              <a:buChar char="●"/>
            </a:pPr>
            <a:r>
              <a:rPr lang="en" sz="2400"/>
              <a:t>Method invocation on the same reactor are synchronous despite the asynchronous communication model.</a:t>
            </a:r>
            <a:endParaRPr sz="2400"/>
          </a:p>
          <a:p>
            <a:pPr marL="0" lvl="0" indent="0" rtl="0">
              <a:lnSpc>
                <a:spcPct val="100000"/>
              </a:lnSpc>
              <a:spcBef>
                <a:spcPts val="600"/>
              </a:spcBef>
              <a:spcAft>
                <a:spcPts val="0"/>
              </a:spcAft>
              <a:buNone/>
            </a:pPr>
            <a:endParaRPr sz="2400"/>
          </a:p>
          <a:p>
            <a:pPr marL="457200" lvl="0" indent="-381000" rtl="0">
              <a:lnSpc>
                <a:spcPct val="150000"/>
              </a:lnSpc>
              <a:spcBef>
                <a:spcPts val="600"/>
              </a:spcBef>
              <a:spcAft>
                <a:spcPts val="0"/>
              </a:spcAft>
              <a:buClr>
                <a:srgbClr val="FFFFFF"/>
              </a:buClr>
              <a:buSzPts val="2400"/>
              <a:buChar char="●"/>
            </a:pPr>
            <a:r>
              <a:rPr lang="en" sz="2400"/>
              <a:t>Parent method completes only when its children methods finish</a:t>
            </a:r>
            <a:endParaRPr sz="2400">
              <a:solidFill>
                <a:srgbClr val="00FFFF"/>
              </a:solidFill>
            </a:endParaRPr>
          </a:p>
        </p:txBody>
      </p:sp>
      <p:sp>
        <p:nvSpPr>
          <p:cNvPr id="439" name="Shape 439"/>
          <p:cNvSpPr/>
          <p:nvPr/>
        </p:nvSpPr>
        <p:spPr>
          <a:xfrm>
            <a:off x="6465850" y="3475425"/>
            <a:ext cx="1400400" cy="478800"/>
          </a:xfrm>
          <a:prstGeom prst="rect">
            <a:avLst/>
          </a:prstGeom>
          <a:noFill/>
          <a:ln w="9525" cap="flat" cmpd="sng">
            <a:solidFill>
              <a:srgbClr val="FFA50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8445500" y="3480200"/>
            <a:ext cx="667200" cy="478800"/>
          </a:xfrm>
          <a:prstGeom prst="rect">
            <a:avLst/>
          </a:prstGeom>
          <a:noFill/>
          <a:ln w="9525" cap="flat" cmpd="sng">
            <a:solidFill>
              <a:srgbClr val="FFA50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p:nvPr/>
        </p:nvSpPr>
        <p:spPr>
          <a:xfrm>
            <a:off x="6731375" y="2836975"/>
            <a:ext cx="2331600" cy="523800"/>
          </a:xfrm>
          <a:prstGeom prst="rect">
            <a:avLst/>
          </a:prstGeom>
          <a:noFill/>
          <a:ln w="9525" cap="flat" cmpd="sng">
            <a:solidFill>
              <a:srgbClr val="FFA50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24"/>
                                        </p:tgtEl>
                                        <p:attrNameLst>
                                          <p:attrName>style.visibility</p:attrName>
                                        </p:attrNameLst>
                                      </p:cBhvr>
                                      <p:to>
                                        <p:strVal val="visible"/>
                                      </p:to>
                                    </p:set>
                                    <p:animEffect transition="in" filter="fade">
                                      <p:cBhvr>
                                        <p:cTn id="13" dur="1000"/>
                                        <p:tgtEl>
                                          <p:spTgt spid="424"/>
                                        </p:tgtEl>
                                      </p:cBhvr>
                                    </p:animEffect>
                                  </p:childTnLst>
                                </p:cTn>
                              </p:par>
                              <p:par>
                                <p:cTn id="14" presetID="10" presetClass="entr" presetSubtype="0" fill="hold" nodeType="withEffect">
                                  <p:stCondLst>
                                    <p:cond delay="0"/>
                                  </p:stCondLst>
                                  <p:childTnLst>
                                    <p:set>
                                      <p:cBhvr>
                                        <p:cTn id="15" dur="1" fill="hold">
                                          <p:stCondLst>
                                            <p:cond delay="0"/>
                                          </p:stCondLst>
                                        </p:cTn>
                                        <p:tgtEl>
                                          <p:spTgt spid="427"/>
                                        </p:tgtEl>
                                        <p:attrNameLst>
                                          <p:attrName>style.visibility</p:attrName>
                                        </p:attrNameLst>
                                      </p:cBhvr>
                                      <p:to>
                                        <p:strVal val="visible"/>
                                      </p:to>
                                    </p:set>
                                    <p:animEffect transition="in" filter="fade">
                                      <p:cBhvr>
                                        <p:cTn id="16" dur="1000"/>
                                        <p:tgtEl>
                                          <p:spTgt spid="427"/>
                                        </p:tgtEl>
                                      </p:cBhvr>
                                    </p:animEffect>
                                  </p:childTnLst>
                                </p:cTn>
                              </p:par>
                              <p:par>
                                <p:cTn id="17" presetID="10" presetClass="entr" presetSubtype="0" fill="hold" nodeType="withEffect">
                                  <p:stCondLst>
                                    <p:cond delay="0"/>
                                  </p:stCondLst>
                                  <p:childTnLst>
                                    <p:set>
                                      <p:cBhvr>
                                        <p:cTn id="18" dur="1" fill="hold">
                                          <p:stCondLst>
                                            <p:cond delay="0"/>
                                          </p:stCondLst>
                                        </p:cTn>
                                        <p:tgtEl>
                                          <p:spTgt spid="432"/>
                                        </p:tgtEl>
                                        <p:attrNameLst>
                                          <p:attrName>style.visibility</p:attrName>
                                        </p:attrNameLst>
                                      </p:cBhvr>
                                      <p:to>
                                        <p:strVal val="visible"/>
                                      </p:to>
                                    </p:set>
                                    <p:animEffect transition="in" filter="fade">
                                      <p:cBhvr>
                                        <p:cTn id="19" dur="1000"/>
                                        <p:tgtEl>
                                          <p:spTgt spid="432"/>
                                        </p:tgtEl>
                                      </p:cBhvr>
                                    </p:animEffect>
                                  </p:childTnLst>
                                </p:cTn>
                              </p:par>
                              <p:par>
                                <p:cTn id="20" presetID="10" presetClass="entr" presetSubtype="0" fill="hold" nodeType="withEffect">
                                  <p:stCondLst>
                                    <p:cond delay="0"/>
                                  </p:stCondLst>
                                  <p:childTnLst>
                                    <p:set>
                                      <p:cBhvr>
                                        <p:cTn id="21" dur="1" fill="hold">
                                          <p:stCondLst>
                                            <p:cond delay="0"/>
                                          </p:stCondLst>
                                        </p:cTn>
                                        <p:tgtEl>
                                          <p:spTgt spid="435"/>
                                        </p:tgtEl>
                                        <p:attrNameLst>
                                          <p:attrName>style.visibility</p:attrName>
                                        </p:attrNameLst>
                                      </p:cBhvr>
                                      <p:to>
                                        <p:strVal val="visible"/>
                                      </p:to>
                                    </p:set>
                                    <p:animEffect transition="in" filter="fade">
                                      <p:cBhvr>
                                        <p:cTn id="22" dur="1000"/>
                                        <p:tgtEl>
                                          <p:spTgt spid="435"/>
                                        </p:tgtEl>
                                      </p:cBhvr>
                                    </p:animEffect>
                                  </p:childTnLst>
                                </p:cTn>
                              </p:par>
                              <p:par>
                                <p:cTn id="23" presetID="10" presetClass="entr" presetSubtype="0" fill="hold" nodeType="withEffect">
                                  <p:stCondLst>
                                    <p:cond delay="0"/>
                                  </p:stCondLst>
                                  <p:childTnLst>
                                    <p:set>
                                      <p:cBhvr>
                                        <p:cTn id="24" dur="1" fill="hold">
                                          <p:stCondLst>
                                            <p:cond delay="0"/>
                                          </p:stCondLst>
                                        </p:cTn>
                                        <p:tgtEl>
                                          <p:spTgt spid="436"/>
                                        </p:tgtEl>
                                        <p:attrNameLst>
                                          <p:attrName>style.visibility</p:attrName>
                                        </p:attrNameLst>
                                      </p:cBhvr>
                                      <p:to>
                                        <p:strVal val="visible"/>
                                      </p:to>
                                    </p:set>
                                    <p:animEffect transition="in" filter="fade">
                                      <p:cBhvr>
                                        <p:cTn id="25" dur="1000"/>
                                        <p:tgtEl>
                                          <p:spTgt spid="4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5"/>
                                        </p:tgtEl>
                                        <p:attrNameLst>
                                          <p:attrName>style.visibility</p:attrName>
                                        </p:attrNameLst>
                                      </p:cBhvr>
                                      <p:to>
                                        <p:strVal val="visible"/>
                                      </p:to>
                                    </p:set>
                                    <p:animEffect transition="in" filter="fade">
                                      <p:cBhvr>
                                        <p:cTn id="30" dur="1000"/>
                                        <p:tgtEl>
                                          <p:spTgt spid="425"/>
                                        </p:tgtEl>
                                      </p:cBhvr>
                                    </p:animEffect>
                                  </p:childTnLst>
                                </p:cTn>
                              </p:par>
                              <p:par>
                                <p:cTn id="31" presetID="10" presetClass="entr" presetSubtype="0" fill="hold" nodeType="withEffect">
                                  <p:stCondLst>
                                    <p:cond delay="0"/>
                                  </p:stCondLst>
                                  <p:childTnLst>
                                    <p:set>
                                      <p:cBhvr>
                                        <p:cTn id="32" dur="1" fill="hold">
                                          <p:stCondLst>
                                            <p:cond delay="0"/>
                                          </p:stCondLst>
                                        </p:cTn>
                                        <p:tgtEl>
                                          <p:spTgt spid="426"/>
                                        </p:tgtEl>
                                        <p:attrNameLst>
                                          <p:attrName>style.visibility</p:attrName>
                                        </p:attrNameLst>
                                      </p:cBhvr>
                                      <p:to>
                                        <p:strVal val="visible"/>
                                      </p:to>
                                    </p:set>
                                    <p:animEffect transition="in" filter="fade">
                                      <p:cBhvr>
                                        <p:cTn id="33" dur="1000"/>
                                        <p:tgtEl>
                                          <p:spTgt spid="426"/>
                                        </p:tgtEl>
                                      </p:cBhvr>
                                    </p:animEffect>
                                  </p:childTnLst>
                                </p:cTn>
                              </p:par>
                              <p:par>
                                <p:cTn id="34" presetID="10" presetClass="entr" presetSubtype="0" fill="hold" nodeType="withEffect">
                                  <p:stCondLst>
                                    <p:cond delay="0"/>
                                  </p:stCondLst>
                                  <p:childTnLst>
                                    <p:set>
                                      <p:cBhvr>
                                        <p:cTn id="35" dur="1" fill="hold">
                                          <p:stCondLst>
                                            <p:cond delay="0"/>
                                          </p:stCondLst>
                                        </p:cTn>
                                        <p:tgtEl>
                                          <p:spTgt spid="433"/>
                                        </p:tgtEl>
                                        <p:attrNameLst>
                                          <p:attrName>style.visibility</p:attrName>
                                        </p:attrNameLst>
                                      </p:cBhvr>
                                      <p:to>
                                        <p:strVal val="visible"/>
                                      </p:to>
                                    </p:set>
                                    <p:animEffect transition="in" filter="fade">
                                      <p:cBhvr>
                                        <p:cTn id="36" dur="1000"/>
                                        <p:tgtEl>
                                          <p:spTgt spid="433"/>
                                        </p:tgtEl>
                                      </p:cBhvr>
                                    </p:animEffect>
                                  </p:childTnLst>
                                </p:cTn>
                              </p:par>
                              <p:par>
                                <p:cTn id="37" presetID="10" presetClass="entr" presetSubtype="0" fill="hold" nodeType="withEffect">
                                  <p:stCondLst>
                                    <p:cond delay="0"/>
                                  </p:stCondLst>
                                  <p:childTnLst>
                                    <p:set>
                                      <p:cBhvr>
                                        <p:cTn id="38" dur="1" fill="hold">
                                          <p:stCondLst>
                                            <p:cond delay="0"/>
                                          </p:stCondLst>
                                        </p:cTn>
                                        <p:tgtEl>
                                          <p:spTgt spid="434"/>
                                        </p:tgtEl>
                                        <p:attrNameLst>
                                          <p:attrName>style.visibility</p:attrName>
                                        </p:attrNameLst>
                                      </p:cBhvr>
                                      <p:to>
                                        <p:strVal val="visible"/>
                                      </p:to>
                                    </p:set>
                                    <p:animEffect transition="in" filter="fade">
                                      <p:cBhvr>
                                        <p:cTn id="39" dur="1000"/>
                                        <p:tgtEl>
                                          <p:spTgt spid="434"/>
                                        </p:tgtEl>
                                      </p:cBhvr>
                                    </p:animEffect>
                                  </p:childTnLst>
                                </p:cTn>
                              </p:par>
                              <p:par>
                                <p:cTn id="40" presetID="10" presetClass="entr" presetSubtype="0" fill="hold" nodeType="withEffect">
                                  <p:stCondLst>
                                    <p:cond delay="0"/>
                                  </p:stCondLst>
                                  <p:childTnLst>
                                    <p:set>
                                      <p:cBhvr>
                                        <p:cTn id="41" dur="1" fill="hold">
                                          <p:stCondLst>
                                            <p:cond delay="0"/>
                                          </p:stCondLst>
                                        </p:cTn>
                                        <p:tgtEl>
                                          <p:spTgt spid="428"/>
                                        </p:tgtEl>
                                        <p:attrNameLst>
                                          <p:attrName>style.visibility</p:attrName>
                                        </p:attrNameLst>
                                      </p:cBhvr>
                                      <p:to>
                                        <p:strVal val="visible"/>
                                      </p:to>
                                    </p:set>
                                    <p:animEffect transition="in" filter="fade">
                                      <p:cBhvr>
                                        <p:cTn id="42" dur="1000"/>
                                        <p:tgtEl>
                                          <p:spTgt spid="428"/>
                                        </p:tgtEl>
                                      </p:cBhvr>
                                    </p:animEffect>
                                  </p:childTnLst>
                                </p:cTn>
                              </p:par>
                              <p:par>
                                <p:cTn id="43" presetID="10" presetClass="entr" presetSubtype="0" fill="hold" nodeType="withEffect">
                                  <p:stCondLst>
                                    <p:cond delay="0"/>
                                  </p:stCondLst>
                                  <p:childTnLst>
                                    <p:set>
                                      <p:cBhvr>
                                        <p:cTn id="44" dur="1" fill="hold">
                                          <p:stCondLst>
                                            <p:cond delay="0"/>
                                          </p:stCondLst>
                                        </p:cTn>
                                        <p:tgtEl>
                                          <p:spTgt spid="437"/>
                                        </p:tgtEl>
                                        <p:attrNameLst>
                                          <p:attrName>style.visibility</p:attrName>
                                        </p:attrNameLst>
                                      </p:cBhvr>
                                      <p:to>
                                        <p:strVal val="visible"/>
                                      </p:to>
                                    </p:set>
                                    <p:animEffect transition="in" filter="fade">
                                      <p:cBhvr>
                                        <p:cTn id="45" dur="1000"/>
                                        <p:tgtEl>
                                          <p:spTgt spid="4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39"/>
                                        </p:tgtEl>
                                        <p:attrNameLst>
                                          <p:attrName>style.visibility</p:attrName>
                                        </p:attrNameLst>
                                      </p:cBhvr>
                                      <p:to>
                                        <p:strVal val="visible"/>
                                      </p:to>
                                    </p:set>
                                    <p:animEffect transition="in" filter="fade">
                                      <p:cBhvr>
                                        <p:cTn id="50" dur="1000"/>
                                        <p:tgtEl>
                                          <p:spTgt spid="439"/>
                                        </p:tgtEl>
                                      </p:cBhvr>
                                    </p:animEffect>
                                  </p:childTnLst>
                                </p:cTn>
                              </p:par>
                              <p:par>
                                <p:cTn id="51" presetID="10" presetClass="entr" presetSubtype="0" fill="hold" nodeType="withEffect">
                                  <p:stCondLst>
                                    <p:cond delay="0"/>
                                  </p:stCondLst>
                                  <p:childTnLst>
                                    <p:set>
                                      <p:cBhvr>
                                        <p:cTn id="52" dur="1" fill="hold">
                                          <p:stCondLst>
                                            <p:cond delay="0"/>
                                          </p:stCondLst>
                                        </p:cTn>
                                        <p:tgtEl>
                                          <p:spTgt spid="440"/>
                                        </p:tgtEl>
                                        <p:attrNameLst>
                                          <p:attrName>style.visibility</p:attrName>
                                        </p:attrNameLst>
                                      </p:cBhvr>
                                      <p:to>
                                        <p:strVal val="visible"/>
                                      </p:to>
                                    </p:set>
                                    <p:animEffect transition="in" filter="fade">
                                      <p:cBhvr>
                                        <p:cTn id="53" dur="1000"/>
                                        <p:tgtEl>
                                          <p:spTgt spid="4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41"/>
                                        </p:tgtEl>
                                        <p:attrNameLst>
                                          <p:attrName>style.visibility</p:attrName>
                                        </p:attrNameLst>
                                      </p:cBhvr>
                                      <p:to>
                                        <p:strVal val="visible"/>
                                      </p:to>
                                    </p:set>
                                    <p:animEffect transition="in" filter="fade">
                                      <p:cBhvr>
                                        <p:cTn id="58" dur="1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p:nvPr/>
        </p:nvSpPr>
        <p:spPr>
          <a:xfrm>
            <a:off x="382475" y="427603"/>
            <a:ext cx="2945338" cy="4174719"/>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alpha val="1115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Sniglet"/>
              <a:ea typeface="Sniglet"/>
              <a:cs typeface="Sniglet"/>
              <a:sym typeface="Sniglet"/>
            </a:endParaRPr>
          </a:p>
        </p:txBody>
      </p:sp>
      <p:sp>
        <p:nvSpPr>
          <p:cNvPr id="56" name="Shape 56"/>
          <p:cNvSpPr/>
          <p:nvPr/>
        </p:nvSpPr>
        <p:spPr>
          <a:xfrm>
            <a:off x="4179000" y="402900"/>
            <a:ext cx="1441019" cy="2933273"/>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alpha val="1115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6583075" y="427600"/>
            <a:ext cx="1536151" cy="2859985"/>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alpha val="1115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8" name="Shape 58"/>
          <p:cNvPicPr preferRelativeResize="0"/>
          <p:nvPr/>
        </p:nvPicPr>
        <p:blipFill>
          <a:blip r:embed="rId3">
            <a:alphaModFix/>
          </a:blip>
          <a:stretch>
            <a:fillRect/>
          </a:stretch>
        </p:blipFill>
        <p:spPr>
          <a:xfrm>
            <a:off x="618050" y="809575"/>
            <a:ext cx="2495300" cy="520925"/>
          </a:xfrm>
          <a:prstGeom prst="rect">
            <a:avLst/>
          </a:prstGeom>
          <a:noFill/>
          <a:ln>
            <a:noFill/>
          </a:ln>
        </p:spPr>
      </p:pic>
      <p:pic>
        <p:nvPicPr>
          <p:cNvPr id="59" name="Shape 59"/>
          <p:cNvPicPr preferRelativeResize="0"/>
          <p:nvPr/>
        </p:nvPicPr>
        <p:blipFill>
          <a:blip r:embed="rId4">
            <a:alphaModFix/>
          </a:blip>
          <a:stretch>
            <a:fillRect/>
          </a:stretch>
        </p:blipFill>
        <p:spPr>
          <a:xfrm>
            <a:off x="618050" y="1318075"/>
            <a:ext cx="2495300" cy="520925"/>
          </a:xfrm>
          <a:prstGeom prst="rect">
            <a:avLst/>
          </a:prstGeom>
          <a:noFill/>
          <a:ln>
            <a:noFill/>
          </a:ln>
        </p:spPr>
      </p:pic>
      <p:pic>
        <p:nvPicPr>
          <p:cNvPr id="60" name="Shape 60"/>
          <p:cNvPicPr preferRelativeResize="0"/>
          <p:nvPr/>
        </p:nvPicPr>
        <p:blipFill>
          <a:blip r:embed="rId5">
            <a:alphaModFix/>
          </a:blip>
          <a:stretch>
            <a:fillRect/>
          </a:stretch>
        </p:blipFill>
        <p:spPr>
          <a:xfrm>
            <a:off x="618050" y="2436175"/>
            <a:ext cx="2495300" cy="609575"/>
          </a:xfrm>
          <a:prstGeom prst="rect">
            <a:avLst/>
          </a:prstGeom>
          <a:noFill/>
          <a:ln>
            <a:noFill/>
          </a:ln>
        </p:spPr>
      </p:pic>
      <p:pic>
        <p:nvPicPr>
          <p:cNvPr id="61" name="Shape 61"/>
          <p:cNvPicPr preferRelativeResize="0"/>
          <p:nvPr/>
        </p:nvPicPr>
        <p:blipFill>
          <a:blip r:embed="rId6">
            <a:alphaModFix/>
          </a:blip>
          <a:stretch>
            <a:fillRect/>
          </a:stretch>
        </p:blipFill>
        <p:spPr>
          <a:xfrm>
            <a:off x="618050" y="1861275"/>
            <a:ext cx="2495299" cy="574900"/>
          </a:xfrm>
          <a:prstGeom prst="rect">
            <a:avLst/>
          </a:prstGeom>
          <a:noFill/>
          <a:ln>
            <a:noFill/>
          </a:ln>
        </p:spPr>
      </p:pic>
      <p:pic>
        <p:nvPicPr>
          <p:cNvPr id="62" name="Shape 62"/>
          <p:cNvPicPr preferRelativeResize="0"/>
          <p:nvPr/>
        </p:nvPicPr>
        <p:blipFill>
          <a:blip r:embed="rId7">
            <a:alphaModFix/>
          </a:blip>
          <a:stretch>
            <a:fillRect/>
          </a:stretch>
        </p:blipFill>
        <p:spPr>
          <a:xfrm>
            <a:off x="4260975" y="1718800"/>
            <a:ext cx="1286600" cy="311225"/>
          </a:xfrm>
          <a:prstGeom prst="rect">
            <a:avLst/>
          </a:prstGeom>
          <a:noFill/>
          <a:ln>
            <a:noFill/>
          </a:ln>
        </p:spPr>
      </p:pic>
      <p:pic>
        <p:nvPicPr>
          <p:cNvPr id="63" name="Shape 63"/>
          <p:cNvPicPr preferRelativeResize="0"/>
          <p:nvPr/>
        </p:nvPicPr>
        <p:blipFill>
          <a:blip r:embed="rId8">
            <a:alphaModFix/>
          </a:blip>
          <a:stretch>
            <a:fillRect/>
          </a:stretch>
        </p:blipFill>
        <p:spPr>
          <a:xfrm>
            <a:off x="4260975" y="1320725"/>
            <a:ext cx="1286600" cy="385675"/>
          </a:xfrm>
          <a:prstGeom prst="rect">
            <a:avLst/>
          </a:prstGeom>
          <a:noFill/>
          <a:ln>
            <a:noFill/>
          </a:ln>
        </p:spPr>
      </p:pic>
      <p:pic>
        <p:nvPicPr>
          <p:cNvPr id="64" name="Shape 64"/>
          <p:cNvPicPr preferRelativeResize="0"/>
          <p:nvPr/>
        </p:nvPicPr>
        <p:blipFill>
          <a:blip r:embed="rId9">
            <a:alphaModFix/>
          </a:blip>
          <a:stretch>
            <a:fillRect/>
          </a:stretch>
        </p:blipFill>
        <p:spPr>
          <a:xfrm>
            <a:off x="4260200" y="2042400"/>
            <a:ext cx="1286600" cy="326200"/>
          </a:xfrm>
          <a:prstGeom prst="rect">
            <a:avLst/>
          </a:prstGeom>
          <a:noFill/>
          <a:ln>
            <a:noFill/>
          </a:ln>
        </p:spPr>
      </p:pic>
      <p:pic>
        <p:nvPicPr>
          <p:cNvPr id="65" name="Shape 65"/>
          <p:cNvPicPr preferRelativeResize="0"/>
          <p:nvPr/>
        </p:nvPicPr>
        <p:blipFill>
          <a:blip r:embed="rId10">
            <a:alphaModFix/>
          </a:blip>
          <a:stretch>
            <a:fillRect/>
          </a:stretch>
        </p:blipFill>
        <p:spPr>
          <a:xfrm>
            <a:off x="4260200" y="673500"/>
            <a:ext cx="1265675" cy="311225"/>
          </a:xfrm>
          <a:prstGeom prst="rect">
            <a:avLst/>
          </a:prstGeom>
          <a:noFill/>
          <a:ln>
            <a:noFill/>
          </a:ln>
        </p:spPr>
      </p:pic>
      <p:pic>
        <p:nvPicPr>
          <p:cNvPr id="66" name="Shape 66"/>
          <p:cNvPicPr preferRelativeResize="0"/>
          <p:nvPr/>
        </p:nvPicPr>
        <p:blipFill>
          <a:blip r:embed="rId11">
            <a:alphaModFix/>
          </a:blip>
          <a:stretch>
            <a:fillRect/>
          </a:stretch>
        </p:blipFill>
        <p:spPr>
          <a:xfrm>
            <a:off x="6707850" y="2258250"/>
            <a:ext cx="1286600" cy="311225"/>
          </a:xfrm>
          <a:prstGeom prst="rect">
            <a:avLst/>
          </a:prstGeom>
          <a:noFill/>
          <a:ln>
            <a:noFill/>
          </a:ln>
        </p:spPr>
      </p:pic>
      <p:pic>
        <p:nvPicPr>
          <p:cNvPr id="67" name="Shape 67"/>
          <p:cNvPicPr preferRelativeResize="0"/>
          <p:nvPr/>
        </p:nvPicPr>
        <p:blipFill>
          <a:blip r:embed="rId12">
            <a:alphaModFix/>
          </a:blip>
          <a:stretch>
            <a:fillRect/>
          </a:stretch>
        </p:blipFill>
        <p:spPr>
          <a:xfrm>
            <a:off x="6707050" y="1208275"/>
            <a:ext cx="1265675" cy="353075"/>
          </a:xfrm>
          <a:prstGeom prst="rect">
            <a:avLst/>
          </a:prstGeom>
          <a:noFill/>
          <a:ln>
            <a:noFill/>
          </a:ln>
        </p:spPr>
      </p:pic>
      <p:pic>
        <p:nvPicPr>
          <p:cNvPr id="68" name="Shape 68"/>
          <p:cNvPicPr preferRelativeResize="0"/>
          <p:nvPr/>
        </p:nvPicPr>
        <p:blipFill>
          <a:blip r:embed="rId13">
            <a:alphaModFix/>
          </a:blip>
          <a:stretch>
            <a:fillRect/>
          </a:stretch>
        </p:blipFill>
        <p:spPr>
          <a:xfrm>
            <a:off x="6707050" y="866425"/>
            <a:ext cx="1265675" cy="353075"/>
          </a:xfrm>
          <a:prstGeom prst="rect">
            <a:avLst/>
          </a:prstGeom>
          <a:noFill/>
          <a:ln>
            <a:noFill/>
          </a:ln>
        </p:spPr>
      </p:pic>
      <p:pic>
        <p:nvPicPr>
          <p:cNvPr id="69" name="Shape 69"/>
          <p:cNvPicPr preferRelativeResize="0"/>
          <p:nvPr/>
        </p:nvPicPr>
        <p:blipFill>
          <a:blip r:embed="rId14">
            <a:alphaModFix/>
          </a:blip>
          <a:stretch>
            <a:fillRect/>
          </a:stretch>
        </p:blipFill>
        <p:spPr>
          <a:xfrm>
            <a:off x="6707050" y="1561350"/>
            <a:ext cx="1265675" cy="311225"/>
          </a:xfrm>
          <a:prstGeom prst="rect">
            <a:avLst/>
          </a:prstGeom>
          <a:noFill/>
          <a:ln>
            <a:noFill/>
          </a:ln>
        </p:spPr>
      </p:pic>
      <p:pic>
        <p:nvPicPr>
          <p:cNvPr id="70" name="Shape 70"/>
          <p:cNvPicPr preferRelativeResize="0"/>
          <p:nvPr/>
        </p:nvPicPr>
        <p:blipFill>
          <a:blip r:embed="rId15">
            <a:alphaModFix/>
          </a:blip>
          <a:stretch>
            <a:fillRect/>
          </a:stretch>
        </p:blipFill>
        <p:spPr>
          <a:xfrm>
            <a:off x="6707050" y="1872575"/>
            <a:ext cx="1265675" cy="385675"/>
          </a:xfrm>
          <a:prstGeom prst="rect">
            <a:avLst/>
          </a:prstGeom>
          <a:noFill/>
          <a:ln>
            <a:noFill/>
          </a:ln>
        </p:spPr>
      </p:pic>
      <p:pic>
        <p:nvPicPr>
          <p:cNvPr id="71" name="Shape 71"/>
          <p:cNvPicPr preferRelativeResize="0"/>
          <p:nvPr/>
        </p:nvPicPr>
        <p:blipFill>
          <a:blip r:embed="rId16">
            <a:alphaModFix/>
          </a:blip>
          <a:stretch>
            <a:fillRect/>
          </a:stretch>
        </p:blipFill>
        <p:spPr>
          <a:xfrm>
            <a:off x="6705275" y="2563050"/>
            <a:ext cx="1267450" cy="311225"/>
          </a:xfrm>
          <a:prstGeom prst="rect">
            <a:avLst/>
          </a:prstGeom>
          <a:noFill/>
          <a:ln>
            <a:noFill/>
          </a:ln>
        </p:spPr>
      </p:pic>
      <p:pic>
        <p:nvPicPr>
          <p:cNvPr id="72" name="Shape 72"/>
          <p:cNvPicPr preferRelativeResize="0"/>
          <p:nvPr/>
        </p:nvPicPr>
        <p:blipFill>
          <a:blip r:embed="rId17">
            <a:alphaModFix/>
          </a:blip>
          <a:stretch>
            <a:fillRect/>
          </a:stretch>
        </p:blipFill>
        <p:spPr>
          <a:xfrm>
            <a:off x="591975" y="3054350"/>
            <a:ext cx="2521375" cy="574900"/>
          </a:xfrm>
          <a:prstGeom prst="rect">
            <a:avLst/>
          </a:prstGeom>
          <a:noFill/>
          <a:ln>
            <a:noFill/>
          </a:ln>
        </p:spPr>
      </p:pic>
      <p:pic>
        <p:nvPicPr>
          <p:cNvPr id="73" name="Shape 73"/>
          <p:cNvPicPr preferRelativeResize="0"/>
          <p:nvPr/>
        </p:nvPicPr>
        <p:blipFill>
          <a:blip r:embed="rId18">
            <a:alphaModFix/>
          </a:blip>
          <a:stretch>
            <a:fillRect/>
          </a:stretch>
        </p:blipFill>
        <p:spPr>
          <a:xfrm>
            <a:off x="591975" y="3622825"/>
            <a:ext cx="2521375" cy="574900"/>
          </a:xfrm>
          <a:prstGeom prst="rect">
            <a:avLst/>
          </a:prstGeom>
          <a:noFill/>
          <a:ln>
            <a:noFill/>
          </a:ln>
        </p:spPr>
      </p:pic>
      <p:pic>
        <p:nvPicPr>
          <p:cNvPr id="74" name="Shape 74"/>
          <p:cNvPicPr preferRelativeResize="0"/>
          <p:nvPr/>
        </p:nvPicPr>
        <p:blipFill>
          <a:blip r:embed="rId19">
            <a:alphaModFix/>
          </a:blip>
          <a:stretch>
            <a:fillRect/>
          </a:stretch>
        </p:blipFill>
        <p:spPr>
          <a:xfrm>
            <a:off x="4260975" y="1000100"/>
            <a:ext cx="1265675" cy="326175"/>
          </a:xfrm>
          <a:prstGeom prst="rect">
            <a:avLst/>
          </a:prstGeom>
          <a:noFill/>
          <a:ln>
            <a:noFill/>
          </a:ln>
        </p:spPr>
      </p:pic>
      <p:pic>
        <p:nvPicPr>
          <p:cNvPr id="75" name="Shape 75"/>
          <p:cNvPicPr preferRelativeResize="0"/>
          <p:nvPr/>
        </p:nvPicPr>
        <p:blipFill>
          <a:blip r:embed="rId20">
            <a:alphaModFix/>
          </a:blip>
          <a:stretch>
            <a:fillRect/>
          </a:stretch>
        </p:blipFill>
        <p:spPr>
          <a:xfrm>
            <a:off x="4274050" y="2380975"/>
            <a:ext cx="1286600" cy="311225"/>
          </a:xfrm>
          <a:prstGeom prst="rect">
            <a:avLst/>
          </a:prstGeom>
          <a:noFill/>
          <a:ln>
            <a:noFill/>
          </a:ln>
        </p:spPr>
      </p:pic>
      <p:pic>
        <p:nvPicPr>
          <p:cNvPr id="76" name="Shape 76"/>
          <p:cNvPicPr preferRelativeResize="0"/>
          <p:nvPr/>
        </p:nvPicPr>
        <p:blipFill>
          <a:blip r:embed="rId21">
            <a:alphaModFix/>
          </a:blip>
          <a:stretch>
            <a:fillRect/>
          </a:stretch>
        </p:blipFill>
        <p:spPr>
          <a:xfrm>
            <a:off x="4260200" y="2704575"/>
            <a:ext cx="1286600" cy="275750"/>
          </a:xfrm>
          <a:prstGeom prst="rect">
            <a:avLst/>
          </a:prstGeom>
          <a:noFill/>
          <a:ln w="19050" cap="flat" cmpd="sng">
            <a:solidFill>
              <a:srgbClr val="FFFFFF"/>
            </a:solidFill>
            <a:prstDash val="solid"/>
            <a:round/>
            <a:headEnd type="none" w="sm" len="sm"/>
            <a:tailEnd type="none" w="sm" len="sm"/>
          </a:ln>
        </p:spPr>
      </p:pic>
      <p:sp>
        <p:nvSpPr>
          <p:cNvPr id="77" name="Shape 77"/>
          <p:cNvSpPr txBox="1">
            <a:spLocks noGrp="1"/>
          </p:cNvSpPr>
          <p:nvPr>
            <p:ph type="ctrTitle" idx="4294967295"/>
          </p:nvPr>
        </p:nvSpPr>
        <p:spPr>
          <a:xfrm>
            <a:off x="3496875" y="3426275"/>
            <a:ext cx="50688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solidFill>
                  <a:srgbClr val="00FFFF"/>
                </a:solidFill>
              </a:rPr>
              <a:t>Increasing NEW oltp application diversity</a:t>
            </a:r>
            <a:endParaRPr sz="3000">
              <a:solidFill>
                <a:srgbClr val="00FFFF"/>
              </a:solidFill>
            </a:endParaRPr>
          </a:p>
        </p:txBody>
      </p:sp>
      <p:sp>
        <p:nvSpPr>
          <p:cNvPr id="78" name="Shape 7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a:t>
            </a:fld>
            <a:endParaRPr/>
          </a:p>
        </p:txBody>
      </p:sp>
      <p:sp>
        <p:nvSpPr>
          <p:cNvPr id="79" name="Shape 79"/>
          <p:cNvSpPr/>
          <p:nvPr/>
        </p:nvSpPr>
        <p:spPr>
          <a:xfrm>
            <a:off x="6190028" y="3928425"/>
            <a:ext cx="899985" cy="82701"/>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0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6000" y="135350"/>
            <a:ext cx="9156000" cy="523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Reactors provide transactional guarantees</a:t>
            </a:r>
            <a:endParaRPr>
              <a:solidFill>
                <a:srgbClr val="FFA502"/>
              </a:solidFill>
            </a:endParaRPr>
          </a:p>
        </p:txBody>
      </p:sp>
      <p:sp>
        <p:nvSpPr>
          <p:cNvPr id="447" name="Shape 4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20</a:t>
            </a:fld>
            <a:endParaRPr/>
          </a:p>
        </p:txBody>
      </p:sp>
      <p:sp>
        <p:nvSpPr>
          <p:cNvPr id="448" name="Shape 448"/>
          <p:cNvSpPr txBox="1">
            <a:spLocks noGrp="1"/>
          </p:cNvSpPr>
          <p:nvPr>
            <p:ph type="body" idx="1"/>
          </p:nvPr>
        </p:nvSpPr>
        <p:spPr>
          <a:xfrm>
            <a:off x="586875" y="700325"/>
            <a:ext cx="6145500" cy="4136400"/>
          </a:xfrm>
          <a:prstGeom prst="rect">
            <a:avLst/>
          </a:prstGeom>
        </p:spPr>
        <p:txBody>
          <a:bodyPr spcFirstLastPara="1" wrap="square" lIns="91425" tIns="91425" rIns="91425" bIns="91425" anchor="ctr" anchorCtr="0">
            <a:noAutofit/>
          </a:bodyPr>
          <a:lstStyle/>
          <a:p>
            <a:pPr marL="457200" lvl="0" indent="-381000" rtl="0">
              <a:lnSpc>
                <a:spcPct val="150000"/>
              </a:lnSpc>
              <a:spcBef>
                <a:spcPts val="600"/>
              </a:spcBef>
              <a:spcAft>
                <a:spcPts val="0"/>
              </a:spcAft>
              <a:buSzPts val="2400"/>
              <a:buChar char="●"/>
            </a:pPr>
            <a:r>
              <a:rPr lang="en" sz="2400"/>
              <a:t>All-or-nothing atomicity</a:t>
            </a:r>
            <a:endParaRPr sz="2400"/>
          </a:p>
          <a:p>
            <a:pPr marL="457200" lvl="0" indent="-381000" rtl="0">
              <a:lnSpc>
                <a:spcPct val="150000"/>
              </a:lnSpc>
              <a:spcBef>
                <a:spcPts val="0"/>
              </a:spcBef>
              <a:spcAft>
                <a:spcPts val="0"/>
              </a:spcAft>
              <a:buSzPts val="2400"/>
              <a:buChar char="●"/>
            </a:pPr>
            <a:r>
              <a:rPr lang="en" sz="2400"/>
              <a:t>Durability </a:t>
            </a:r>
            <a:endParaRPr sz="2400"/>
          </a:p>
          <a:p>
            <a:pPr marL="457200" lvl="0" indent="-381000" rtl="0">
              <a:lnSpc>
                <a:spcPct val="150000"/>
              </a:lnSpc>
              <a:spcBef>
                <a:spcPts val="0"/>
              </a:spcBef>
              <a:spcAft>
                <a:spcPts val="0"/>
              </a:spcAft>
              <a:buSzPts val="2400"/>
              <a:buChar char="●"/>
            </a:pPr>
            <a:r>
              <a:rPr lang="en" sz="2400"/>
              <a:t>Serializability guarantees</a:t>
            </a:r>
            <a:endParaRPr sz="2400"/>
          </a:p>
          <a:p>
            <a:pPr marL="914400" lvl="1" indent="-381000" rtl="0">
              <a:lnSpc>
                <a:spcPct val="115000"/>
              </a:lnSpc>
              <a:spcBef>
                <a:spcPts val="0"/>
              </a:spcBef>
              <a:spcAft>
                <a:spcPts val="0"/>
              </a:spcAft>
              <a:buClr>
                <a:srgbClr val="00FFFF"/>
              </a:buClr>
              <a:buSzPts val="2400"/>
              <a:buChar char="○"/>
            </a:pPr>
            <a:r>
              <a:rPr lang="en" sz="2400">
                <a:solidFill>
                  <a:srgbClr val="00FFFF"/>
                </a:solidFill>
              </a:rPr>
              <a:t>Unsafe program executions  are aborted</a:t>
            </a:r>
            <a:endParaRPr sz="2400">
              <a:solidFill>
                <a:srgbClr val="00FFFF"/>
              </a:solidFill>
            </a:endParaRPr>
          </a:p>
          <a:p>
            <a:pPr marL="914400" lvl="1" indent="-381000" rtl="0">
              <a:lnSpc>
                <a:spcPct val="115000"/>
              </a:lnSpc>
              <a:spcBef>
                <a:spcPts val="0"/>
              </a:spcBef>
              <a:spcAft>
                <a:spcPts val="0"/>
              </a:spcAft>
              <a:buClr>
                <a:srgbClr val="00FFFF"/>
              </a:buClr>
              <a:buSzPts val="2400"/>
              <a:buChar char="○"/>
            </a:pPr>
            <a:r>
              <a:rPr lang="en" sz="2400">
                <a:solidFill>
                  <a:srgbClr val="00FFFF"/>
                </a:solidFill>
              </a:rPr>
              <a:t>Formalized equivalence to classical transactional model</a:t>
            </a:r>
            <a:endParaRPr sz="2400">
              <a:solidFill>
                <a:srgbClr val="00FFFF"/>
              </a:solidFill>
            </a:endParaRPr>
          </a:p>
        </p:txBody>
      </p:sp>
      <p:sp>
        <p:nvSpPr>
          <p:cNvPr id="449" name="Shape 449"/>
          <p:cNvSpPr/>
          <p:nvPr/>
        </p:nvSpPr>
        <p:spPr>
          <a:xfrm>
            <a:off x="6159475" y="1829811"/>
            <a:ext cx="512400" cy="3027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A</a:t>
            </a:r>
            <a:endParaRPr sz="1800">
              <a:solidFill>
                <a:srgbClr val="00FFFF"/>
              </a:solidFill>
              <a:latin typeface="Sniglet"/>
              <a:ea typeface="Sniglet"/>
              <a:cs typeface="Sniglet"/>
              <a:sym typeface="Sniglet"/>
            </a:endParaRPr>
          </a:p>
        </p:txBody>
      </p:sp>
      <p:sp>
        <p:nvSpPr>
          <p:cNvPr id="450" name="Shape 450"/>
          <p:cNvSpPr/>
          <p:nvPr/>
        </p:nvSpPr>
        <p:spPr>
          <a:xfrm>
            <a:off x="6969029" y="1829811"/>
            <a:ext cx="512400" cy="3027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B</a:t>
            </a:r>
            <a:endParaRPr sz="1800">
              <a:solidFill>
                <a:srgbClr val="00FFFF"/>
              </a:solidFill>
              <a:latin typeface="Sniglet"/>
              <a:ea typeface="Sniglet"/>
              <a:cs typeface="Sniglet"/>
              <a:sym typeface="Sniglet"/>
            </a:endParaRPr>
          </a:p>
        </p:txBody>
      </p:sp>
      <p:cxnSp>
        <p:nvCxnSpPr>
          <p:cNvPr id="451" name="Shape 451"/>
          <p:cNvCxnSpPr>
            <a:stCxn id="449" idx="0"/>
            <a:endCxn id="450" idx="0"/>
          </p:cNvCxnSpPr>
          <p:nvPr/>
        </p:nvCxnSpPr>
        <p:spPr>
          <a:xfrm rot="-5400000" flipH="1">
            <a:off x="6820225" y="1425261"/>
            <a:ext cx="600" cy="809700"/>
          </a:xfrm>
          <a:prstGeom prst="curvedConnector3">
            <a:avLst>
              <a:gd name="adj1" fmla="val -39687500"/>
            </a:avLst>
          </a:prstGeom>
          <a:noFill/>
          <a:ln w="19050" cap="flat" cmpd="sng">
            <a:solidFill>
              <a:schemeClr val="lt1"/>
            </a:solidFill>
            <a:prstDash val="solid"/>
            <a:round/>
            <a:headEnd type="none" w="med" len="med"/>
            <a:tailEnd type="triangle" w="med" len="med"/>
          </a:ln>
        </p:spPr>
      </p:cxnSp>
      <p:cxnSp>
        <p:nvCxnSpPr>
          <p:cNvPr id="452" name="Shape 452"/>
          <p:cNvCxnSpPr>
            <a:stCxn id="450" idx="4"/>
            <a:endCxn id="449" idx="4"/>
          </p:cNvCxnSpPr>
          <p:nvPr/>
        </p:nvCxnSpPr>
        <p:spPr>
          <a:xfrm rot="5400000">
            <a:off x="6820079" y="1727961"/>
            <a:ext cx="600" cy="809700"/>
          </a:xfrm>
          <a:prstGeom prst="curvedConnector3">
            <a:avLst>
              <a:gd name="adj1" fmla="val 39687500"/>
            </a:avLst>
          </a:prstGeom>
          <a:noFill/>
          <a:ln w="19050" cap="flat" cmpd="sng">
            <a:solidFill>
              <a:schemeClr val="lt1"/>
            </a:solidFill>
            <a:prstDash val="solid"/>
            <a:round/>
            <a:headEnd type="none" w="med" len="med"/>
            <a:tailEnd type="triangle" w="med" len="med"/>
          </a:ln>
        </p:spPr>
      </p:cxnSp>
      <p:sp>
        <p:nvSpPr>
          <p:cNvPr id="453" name="Shape 453"/>
          <p:cNvSpPr/>
          <p:nvPr/>
        </p:nvSpPr>
        <p:spPr>
          <a:xfrm>
            <a:off x="6671885" y="3303157"/>
            <a:ext cx="512400" cy="3027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B</a:t>
            </a:r>
            <a:endParaRPr sz="1800">
              <a:solidFill>
                <a:srgbClr val="00FFFF"/>
              </a:solidFill>
              <a:latin typeface="Sniglet"/>
              <a:ea typeface="Sniglet"/>
              <a:cs typeface="Sniglet"/>
              <a:sym typeface="Sniglet"/>
            </a:endParaRPr>
          </a:p>
        </p:txBody>
      </p:sp>
      <p:sp>
        <p:nvSpPr>
          <p:cNvPr id="454" name="Shape 454"/>
          <p:cNvSpPr/>
          <p:nvPr/>
        </p:nvSpPr>
        <p:spPr>
          <a:xfrm>
            <a:off x="7278571" y="2811357"/>
            <a:ext cx="512400" cy="3027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A</a:t>
            </a:r>
            <a:endParaRPr sz="1800">
              <a:solidFill>
                <a:srgbClr val="00FFFF"/>
              </a:solidFill>
              <a:latin typeface="Sniglet"/>
              <a:ea typeface="Sniglet"/>
              <a:cs typeface="Sniglet"/>
              <a:sym typeface="Sniglet"/>
            </a:endParaRPr>
          </a:p>
        </p:txBody>
      </p:sp>
      <p:sp>
        <p:nvSpPr>
          <p:cNvPr id="455" name="Shape 455"/>
          <p:cNvSpPr/>
          <p:nvPr/>
        </p:nvSpPr>
        <p:spPr>
          <a:xfrm>
            <a:off x="7895767" y="3347607"/>
            <a:ext cx="512400" cy="3027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C</a:t>
            </a:r>
            <a:endParaRPr sz="1800">
              <a:solidFill>
                <a:srgbClr val="00FFFF"/>
              </a:solidFill>
              <a:latin typeface="Sniglet"/>
              <a:ea typeface="Sniglet"/>
              <a:cs typeface="Sniglet"/>
              <a:sym typeface="Sniglet"/>
            </a:endParaRPr>
          </a:p>
        </p:txBody>
      </p:sp>
      <p:cxnSp>
        <p:nvCxnSpPr>
          <p:cNvPr id="456" name="Shape 456"/>
          <p:cNvCxnSpPr>
            <a:stCxn id="453" idx="4"/>
            <a:endCxn id="457" idx="2"/>
          </p:cNvCxnSpPr>
          <p:nvPr/>
        </p:nvCxnSpPr>
        <p:spPr>
          <a:xfrm>
            <a:off x="6928085" y="3605857"/>
            <a:ext cx="392100" cy="405900"/>
          </a:xfrm>
          <a:prstGeom prst="straightConnector1">
            <a:avLst/>
          </a:prstGeom>
          <a:noFill/>
          <a:ln w="19050" cap="flat" cmpd="sng">
            <a:solidFill>
              <a:srgbClr val="00FF00"/>
            </a:solidFill>
            <a:prstDash val="solid"/>
            <a:round/>
            <a:headEnd type="none" w="med" len="med"/>
            <a:tailEnd type="triangle" w="med" len="med"/>
          </a:ln>
        </p:spPr>
      </p:cxnSp>
      <p:cxnSp>
        <p:nvCxnSpPr>
          <p:cNvPr id="458" name="Shape 458"/>
          <p:cNvCxnSpPr>
            <a:stCxn id="454" idx="2"/>
            <a:endCxn id="453" idx="0"/>
          </p:cNvCxnSpPr>
          <p:nvPr/>
        </p:nvCxnSpPr>
        <p:spPr>
          <a:xfrm flipH="1">
            <a:off x="6928171" y="2962707"/>
            <a:ext cx="350400" cy="340500"/>
          </a:xfrm>
          <a:prstGeom prst="straightConnector1">
            <a:avLst/>
          </a:prstGeom>
          <a:noFill/>
          <a:ln w="19050" cap="flat" cmpd="sng">
            <a:solidFill>
              <a:schemeClr val="lt1"/>
            </a:solidFill>
            <a:prstDash val="solid"/>
            <a:round/>
            <a:headEnd type="none" w="med" len="med"/>
            <a:tailEnd type="triangle" w="med" len="med"/>
          </a:ln>
        </p:spPr>
      </p:cxnSp>
      <p:cxnSp>
        <p:nvCxnSpPr>
          <p:cNvPr id="459" name="Shape 459"/>
          <p:cNvCxnSpPr>
            <a:endCxn id="454" idx="0"/>
          </p:cNvCxnSpPr>
          <p:nvPr/>
        </p:nvCxnSpPr>
        <p:spPr>
          <a:xfrm>
            <a:off x="7529671" y="2502057"/>
            <a:ext cx="5100" cy="309300"/>
          </a:xfrm>
          <a:prstGeom prst="straightConnector1">
            <a:avLst/>
          </a:prstGeom>
          <a:noFill/>
          <a:ln w="19050" cap="flat" cmpd="sng">
            <a:solidFill>
              <a:schemeClr val="lt1"/>
            </a:solidFill>
            <a:prstDash val="solid"/>
            <a:round/>
            <a:headEnd type="none" w="med" len="med"/>
            <a:tailEnd type="triangle" w="med" len="med"/>
          </a:ln>
        </p:spPr>
      </p:cxnSp>
      <p:cxnSp>
        <p:nvCxnSpPr>
          <p:cNvPr id="460" name="Shape 460"/>
          <p:cNvCxnSpPr>
            <a:stCxn id="454" idx="6"/>
            <a:endCxn id="455" idx="0"/>
          </p:cNvCxnSpPr>
          <p:nvPr/>
        </p:nvCxnSpPr>
        <p:spPr>
          <a:xfrm>
            <a:off x="7790971" y="2962707"/>
            <a:ext cx="360900" cy="384900"/>
          </a:xfrm>
          <a:prstGeom prst="straightConnector1">
            <a:avLst/>
          </a:prstGeom>
          <a:noFill/>
          <a:ln w="19050" cap="flat" cmpd="sng">
            <a:solidFill>
              <a:srgbClr val="00FF00"/>
            </a:solidFill>
            <a:prstDash val="solid"/>
            <a:round/>
            <a:headEnd type="none" w="med" len="med"/>
            <a:tailEnd type="triangle" w="med" len="med"/>
          </a:ln>
        </p:spPr>
      </p:cxnSp>
      <p:sp>
        <p:nvSpPr>
          <p:cNvPr id="461" name="Shape 461"/>
          <p:cNvSpPr/>
          <p:nvPr/>
        </p:nvSpPr>
        <p:spPr>
          <a:xfrm>
            <a:off x="7598622" y="1829811"/>
            <a:ext cx="512400" cy="3027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A</a:t>
            </a:r>
            <a:endParaRPr sz="1800">
              <a:solidFill>
                <a:srgbClr val="00FFFF"/>
              </a:solidFill>
              <a:latin typeface="Sniglet"/>
              <a:ea typeface="Sniglet"/>
              <a:cs typeface="Sniglet"/>
              <a:sym typeface="Sniglet"/>
            </a:endParaRPr>
          </a:p>
        </p:txBody>
      </p:sp>
      <p:sp>
        <p:nvSpPr>
          <p:cNvPr id="462" name="Shape 462"/>
          <p:cNvSpPr/>
          <p:nvPr/>
        </p:nvSpPr>
        <p:spPr>
          <a:xfrm>
            <a:off x="8408176" y="1829811"/>
            <a:ext cx="512400" cy="3027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B</a:t>
            </a:r>
            <a:endParaRPr sz="1800">
              <a:solidFill>
                <a:srgbClr val="00FFFF"/>
              </a:solidFill>
              <a:latin typeface="Sniglet"/>
              <a:ea typeface="Sniglet"/>
              <a:cs typeface="Sniglet"/>
              <a:sym typeface="Sniglet"/>
            </a:endParaRPr>
          </a:p>
        </p:txBody>
      </p:sp>
      <p:cxnSp>
        <p:nvCxnSpPr>
          <p:cNvPr id="463" name="Shape 463"/>
          <p:cNvCxnSpPr>
            <a:stCxn id="461" idx="0"/>
            <a:endCxn id="462" idx="0"/>
          </p:cNvCxnSpPr>
          <p:nvPr/>
        </p:nvCxnSpPr>
        <p:spPr>
          <a:xfrm rot="-5400000" flipH="1">
            <a:off x="8259372" y="1425261"/>
            <a:ext cx="600" cy="809700"/>
          </a:xfrm>
          <a:prstGeom prst="curvedConnector3">
            <a:avLst>
              <a:gd name="adj1" fmla="val -39687500"/>
            </a:avLst>
          </a:prstGeom>
          <a:noFill/>
          <a:ln w="19050" cap="flat" cmpd="sng">
            <a:solidFill>
              <a:srgbClr val="00FF00"/>
            </a:solidFill>
            <a:prstDash val="solid"/>
            <a:round/>
            <a:headEnd type="none" w="med" len="med"/>
            <a:tailEnd type="triangle" w="med" len="med"/>
          </a:ln>
        </p:spPr>
      </p:cxnSp>
      <p:cxnSp>
        <p:nvCxnSpPr>
          <p:cNvPr id="464" name="Shape 464"/>
          <p:cNvCxnSpPr>
            <a:stCxn id="462" idx="4"/>
            <a:endCxn id="461" idx="4"/>
          </p:cNvCxnSpPr>
          <p:nvPr/>
        </p:nvCxnSpPr>
        <p:spPr>
          <a:xfrm rot="5400000">
            <a:off x="8259226" y="1727961"/>
            <a:ext cx="600" cy="809700"/>
          </a:xfrm>
          <a:prstGeom prst="curvedConnector3">
            <a:avLst>
              <a:gd name="adj1" fmla="val 39687500"/>
            </a:avLst>
          </a:prstGeom>
          <a:noFill/>
          <a:ln w="19050" cap="flat" cmpd="sng">
            <a:solidFill>
              <a:srgbClr val="00FF00"/>
            </a:solidFill>
            <a:prstDash val="solid"/>
            <a:round/>
            <a:headEnd type="none" w="med" len="med"/>
            <a:tailEnd type="triangle" w="med" len="med"/>
          </a:ln>
        </p:spPr>
      </p:cxnSp>
      <p:sp>
        <p:nvSpPr>
          <p:cNvPr id="465" name="Shape 465"/>
          <p:cNvSpPr/>
          <p:nvPr/>
        </p:nvSpPr>
        <p:spPr>
          <a:xfrm>
            <a:off x="7293136" y="1186225"/>
            <a:ext cx="493567" cy="426819"/>
          </a:xfrm>
          <a:custGeom>
            <a:avLst/>
            <a:gdLst/>
            <a:ahLst/>
            <a:cxnLst/>
            <a:rect l="0" t="0" r="0" b="0"/>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0000"/>
              </a:solidFill>
            </a:endParaRPr>
          </a:p>
        </p:txBody>
      </p:sp>
      <p:sp>
        <p:nvSpPr>
          <p:cNvPr id="466" name="Shape 466"/>
          <p:cNvSpPr/>
          <p:nvPr/>
        </p:nvSpPr>
        <p:spPr>
          <a:xfrm>
            <a:off x="7287995" y="4247391"/>
            <a:ext cx="493567" cy="426819"/>
          </a:xfrm>
          <a:custGeom>
            <a:avLst/>
            <a:gdLst/>
            <a:ahLst/>
            <a:cxnLst/>
            <a:rect l="0" t="0" r="0" b="0"/>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0000"/>
              </a:solidFill>
            </a:endParaRPr>
          </a:p>
        </p:txBody>
      </p:sp>
      <p:sp>
        <p:nvSpPr>
          <p:cNvPr id="457" name="Shape 457"/>
          <p:cNvSpPr/>
          <p:nvPr/>
        </p:nvSpPr>
        <p:spPr>
          <a:xfrm>
            <a:off x="7320155" y="3860382"/>
            <a:ext cx="512400" cy="302700"/>
          </a:xfrm>
          <a:prstGeom prst="ellips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D</a:t>
            </a:r>
            <a:endParaRPr sz="1800">
              <a:solidFill>
                <a:srgbClr val="00FFFF"/>
              </a:solidFill>
              <a:latin typeface="Sniglet"/>
              <a:ea typeface="Sniglet"/>
              <a:cs typeface="Sniglet"/>
              <a:sym typeface="Sniglet"/>
            </a:endParaRPr>
          </a:p>
        </p:txBody>
      </p:sp>
      <p:cxnSp>
        <p:nvCxnSpPr>
          <p:cNvPr id="467" name="Shape 467"/>
          <p:cNvCxnSpPr>
            <a:stCxn id="455" idx="4"/>
            <a:endCxn id="457" idx="6"/>
          </p:cNvCxnSpPr>
          <p:nvPr/>
        </p:nvCxnSpPr>
        <p:spPr>
          <a:xfrm flipH="1">
            <a:off x="7832467" y="3650307"/>
            <a:ext cx="319500" cy="361500"/>
          </a:xfrm>
          <a:prstGeom prst="straightConnector1">
            <a:avLst/>
          </a:prstGeom>
          <a:noFill/>
          <a:ln w="19050" cap="flat" cmpd="sng">
            <a:solidFill>
              <a:schemeClr val="l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ctrTitle"/>
          </p:nvPr>
        </p:nvSpPr>
        <p:spPr>
          <a:xfrm>
            <a:off x="827075" y="2127425"/>
            <a:ext cx="7772400" cy="2192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a:p>
          <a:p>
            <a:pPr marL="0" lvl="0" indent="0" rtl="0">
              <a:spcBef>
                <a:spcPts val="0"/>
              </a:spcBef>
              <a:spcAft>
                <a:spcPts val="0"/>
              </a:spcAft>
              <a:buNone/>
            </a:pPr>
            <a:r>
              <a:rPr lang="en">
                <a:solidFill>
                  <a:srgbClr val="00FFFF"/>
                </a:solidFill>
              </a:rPr>
              <a:t>In-memory actor relational database system (ReactDB)</a:t>
            </a:r>
            <a:endParaRPr>
              <a:solidFill>
                <a:srgbClr val="00FFFF"/>
              </a:solidFill>
            </a:endParaRPr>
          </a:p>
        </p:txBody>
      </p:sp>
      <p:sp>
        <p:nvSpPr>
          <p:cNvPr id="522" name="Shape 522"/>
          <p:cNvSpPr/>
          <p:nvPr/>
        </p:nvSpPr>
        <p:spPr>
          <a:xfrm>
            <a:off x="3617075" y="256025"/>
            <a:ext cx="1824693"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21</a:t>
            </a:fld>
            <a:endParaRPr/>
          </a:p>
        </p:txBody>
      </p:sp>
      <p:sp>
        <p:nvSpPr>
          <p:cNvPr id="524" name="Shape 524"/>
          <p:cNvSpPr txBox="1"/>
          <p:nvPr/>
        </p:nvSpPr>
        <p:spPr>
          <a:xfrm>
            <a:off x="3849900" y="542025"/>
            <a:ext cx="1444200" cy="108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rgbClr val="00FFFF"/>
                </a:solidFill>
                <a:latin typeface="Walter Turncoat"/>
                <a:ea typeface="Walter Turncoat"/>
                <a:cs typeface="Walter Turncoat"/>
                <a:sym typeface="Walter Turncoat"/>
              </a:rPr>
              <a:t>3.</a:t>
            </a:r>
            <a:endParaRPr sz="6000">
              <a:solidFill>
                <a:srgbClr val="00FFFF"/>
              </a:solidFill>
              <a:latin typeface="Walter Turncoat"/>
              <a:ea typeface="Walter Turncoat"/>
              <a:cs typeface="Walter Turncoat"/>
              <a:sym typeface="Walter Turncoat"/>
            </a:endParaRPr>
          </a:p>
        </p:txBody>
      </p:sp>
      <p:sp>
        <p:nvSpPr>
          <p:cNvPr id="525" name="Shape 525"/>
          <p:cNvSpPr/>
          <p:nvPr/>
        </p:nvSpPr>
        <p:spPr>
          <a:xfrm>
            <a:off x="4569870" y="4216850"/>
            <a:ext cx="2854417"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0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6000" y="116075"/>
            <a:ext cx="91560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rgbClr val="FFA502"/>
                </a:solidFill>
              </a:rPr>
              <a:t>In-memory database architecture design problem</a:t>
            </a:r>
            <a:endParaRPr>
              <a:solidFill>
                <a:srgbClr val="FFA502"/>
              </a:solidFill>
            </a:endParaRPr>
          </a:p>
          <a:p>
            <a:pPr marL="0" lvl="0" indent="0" rtl="0">
              <a:spcBef>
                <a:spcPts val="0"/>
              </a:spcBef>
              <a:spcAft>
                <a:spcPts val="0"/>
              </a:spcAft>
              <a:buNone/>
            </a:pPr>
            <a:endParaRPr>
              <a:solidFill>
                <a:srgbClr val="FFA502"/>
              </a:solidFill>
            </a:endParaRPr>
          </a:p>
        </p:txBody>
      </p:sp>
      <p:sp>
        <p:nvSpPr>
          <p:cNvPr id="531" name="Shape 5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22</a:t>
            </a:fld>
            <a:endParaRPr/>
          </a:p>
        </p:txBody>
      </p:sp>
      <p:sp>
        <p:nvSpPr>
          <p:cNvPr id="532" name="Shape 532"/>
          <p:cNvSpPr/>
          <p:nvPr/>
        </p:nvSpPr>
        <p:spPr>
          <a:xfrm>
            <a:off x="4925225" y="908875"/>
            <a:ext cx="3720900" cy="2134500"/>
          </a:xfrm>
          <a:prstGeom prst="rect">
            <a:avLst/>
          </a:prstGeom>
          <a:solidFill>
            <a:srgbClr val="43434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33" name="Shape 533"/>
          <p:cNvPicPr preferRelativeResize="0"/>
          <p:nvPr/>
        </p:nvPicPr>
        <p:blipFill>
          <a:blip r:embed="rId3">
            <a:alphaModFix/>
          </a:blip>
          <a:stretch>
            <a:fillRect/>
          </a:stretch>
        </p:blipFill>
        <p:spPr>
          <a:xfrm>
            <a:off x="5116000" y="1025550"/>
            <a:ext cx="602525" cy="602525"/>
          </a:xfrm>
          <a:prstGeom prst="rect">
            <a:avLst/>
          </a:prstGeom>
          <a:noFill/>
          <a:ln>
            <a:noFill/>
          </a:ln>
        </p:spPr>
      </p:pic>
      <p:pic>
        <p:nvPicPr>
          <p:cNvPr id="534" name="Shape 534"/>
          <p:cNvPicPr preferRelativeResize="0"/>
          <p:nvPr/>
        </p:nvPicPr>
        <p:blipFill>
          <a:blip r:embed="rId3">
            <a:alphaModFix/>
          </a:blip>
          <a:stretch>
            <a:fillRect/>
          </a:stretch>
        </p:blipFill>
        <p:spPr>
          <a:xfrm>
            <a:off x="5626200" y="1025550"/>
            <a:ext cx="602525" cy="602525"/>
          </a:xfrm>
          <a:prstGeom prst="rect">
            <a:avLst/>
          </a:prstGeom>
          <a:noFill/>
          <a:ln>
            <a:noFill/>
          </a:ln>
        </p:spPr>
      </p:pic>
      <p:pic>
        <p:nvPicPr>
          <p:cNvPr id="535" name="Shape 535"/>
          <p:cNvPicPr preferRelativeResize="0"/>
          <p:nvPr/>
        </p:nvPicPr>
        <p:blipFill>
          <a:blip r:embed="rId3">
            <a:alphaModFix/>
          </a:blip>
          <a:stretch>
            <a:fillRect/>
          </a:stretch>
        </p:blipFill>
        <p:spPr>
          <a:xfrm>
            <a:off x="6159600" y="1025550"/>
            <a:ext cx="602525" cy="602525"/>
          </a:xfrm>
          <a:prstGeom prst="rect">
            <a:avLst/>
          </a:prstGeom>
          <a:noFill/>
          <a:ln>
            <a:noFill/>
          </a:ln>
        </p:spPr>
      </p:pic>
      <p:pic>
        <p:nvPicPr>
          <p:cNvPr id="536" name="Shape 536"/>
          <p:cNvPicPr preferRelativeResize="0"/>
          <p:nvPr/>
        </p:nvPicPr>
        <p:blipFill>
          <a:blip r:embed="rId3">
            <a:alphaModFix/>
          </a:blip>
          <a:stretch>
            <a:fillRect/>
          </a:stretch>
        </p:blipFill>
        <p:spPr>
          <a:xfrm>
            <a:off x="5116000" y="1558950"/>
            <a:ext cx="602525" cy="602525"/>
          </a:xfrm>
          <a:prstGeom prst="rect">
            <a:avLst/>
          </a:prstGeom>
          <a:noFill/>
          <a:ln>
            <a:noFill/>
          </a:ln>
        </p:spPr>
      </p:pic>
      <p:pic>
        <p:nvPicPr>
          <p:cNvPr id="537" name="Shape 537"/>
          <p:cNvPicPr preferRelativeResize="0"/>
          <p:nvPr/>
        </p:nvPicPr>
        <p:blipFill>
          <a:blip r:embed="rId3">
            <a:alphaModFix/>
          </a:blip>
          <a:stretch>
            <a:fillRect/>
          </a:stretch>
        </p:blipFill>
        <p:spPr>
          <a:xfrm>
            <a:off x="5626200" y="1558950"/>
            <a:ext cx="602525" cy="602525"/>
          </a:xfrm>
          <a:prstGeom prst="rect">
            <a:avLst/>
          </a:prstGeom>
          <a:noFill/>
          <a:ln>
            <a:noFill/>
          </a:ln>
        </p:spPr>
      </p:pic>
      <p:pic>
        <p:nvPicPr>
          <p:cNvPr id="538" name="Shape 538"/>
          <p:cNvPicPr preferRelativeResize="0"/>
          <p:nvPr/>
        </p:nvPicPr>
        <p:blipFill>
          <a:blip r:embed="rId3">
            <a:alphaModFix/>
          </a:blip>
          <a:stretch>
            <a:fillRect/>
          </a:stretch>
        </p:blipFill>
        <p:spPr>
          <a:xfrm>
            <a:off x="6159600" y="1558950"/>
            <a:ext cx="602525" cy="602525"/>
          </a:xfrm>
          <a:prstGeom prst="rect">
            <a:avLst/>
          </a:prstGeom>
          <a:noFill/>
          <a:ln>
            <a:noFill/>
          </a:ln>
        </p:spPr>
      </p:pic>
      <p:pic>
        <p:nvPicPr>
          <p:cNvPr id="539" name="Shape 539"/>
          <p:cNvPicPr preferRelativeResize="0"/>
          <p:nvPr/>
        </p:nvPicPr>
        <p:blipFill>
          <a:blip r:embed="rId4">
            <a:alphaModFix/>
          </a:blip>
          <a:stretch>
            <a:fillRect/>
          </a:stretch>
        </p:blipFill>
        <p:spPr>
          <a:xfrm>
            <a:off x="5414675" y="2238050"/>
            <a:ext cx="690500" cy="521900"/>
          </a:xfrm>
          <a:prstGeom prst="rect">
            <a:avLst/>
          </a:prstGeom>
          <a:noFill/>
          <a:ln>
            <a:noFill/>
          </a:ln>
        </p:spPr>
      </p:pic>
      <p:pic>
        <p:nvPicPr>
          <p:cNvPr id="540" name="Shape 540"/>
          <p:cNvPicPr preferRelativeResize="0"/>
          <p:nvPr/>
        </p:nvPicPr>
        <p:blipFill>
          <a:blip r:embed="rId4">
            <a:alphaModFix/>
          </a:blip>
          <a:stretch>
            <a:fillRect/>
          </a:stretch>
        </p:blipFill>
        <p:spPr>
          <a:xfrm>
            <a:off x="6100475" y="2238050"/>
            <a:ext cx="690500" cy="521900"/>
          </a:xfrm>
          <a:prstGeom prst="rect">
            <a:avLst/>
          </a:prstGeom>
          <a:noFill/>
          <a:ln>
            <a:noFill/>
          </a:ln>
        </p:spPr>
      </p:pic>
      <p:pic>
        <p:nvPicPr>
          <p:cNvPr id="541" name="Shape 541"/>
          <p:cNvPicPr preferRelativeResize="0"/>
          <p:nvPr/>
        </p:nvPicPr>
        <p:blipFill>
          <a:blip r:embed="rId4">
            <a:alphaModFix/>
          </a:blip>
          <a:stretch>
            <a:fillRect/>
          </a:stretch>
        </p:blipFill>
        <p:spPr>
          <a:xfrm>
            <a:off x="5414675" y="2542850"/>
            <a:ext cx="690500" cy="521900"/>
          </a:xfrm>
          <a:prstGeom prst="rect">
            <a:avLst/>
          </a:prstGeom>
          <a:noFill/>
          <a:ln>
            <a:noFill/>
          </a:ln>
        </p:spPr>
      </p:pic>
      <p:pic>
        <p:nvPicPr>
          <p:cNvPr id="542" name="Shape 542"/>
          <p:cNvPicPr preferRelativeResize="0"/>
          <p:nvPr/>
        </p:nvPicPr>
        <p:blipFill>
          <a:blip r:embed="rId4">
            <a:alphaModFix/>
          </a:blip>
          <a:stretch>
            <a:fillRect/>
          </a:stretch>
        </p:blipFill>
        <p:spPr>
          <a:xfrm>
            <a:off x="6100475" y="2542850"/>
            <a:ext cx="690500" cy="521900"/>
          </a:xfrm>
          <a:prstGeom prst="rect">
            <a:avLst/>
          </a:prstGeom>
          <a:noFill/>
          <a:ln>
            <a:noFill/>
          </a:ln>
        </p:spPr>
      </p:pic>
      <p:pic>
        <p:nvPicPr>
          <p:cNvPr id="543" name="Shape 543"/>
          <p:cNvPicPr preferRelativeResize="0"/>
          <p:nvPr/>
        </p:nvPicPr>
        <p:blipFill>
          <a:blip r:embed="rId4">
            <a:alphaModFix/>
          </a:blip>
          <a:stretch>
            <a:fillRect/>
          </a:stretch>
        </p:blipFill>
        <p:spPr>
          <a:xfrm>
            <a:off x="6862475" y="2238050"/>
            <a:ext cx="690500" cy="521900"/>
          </a:xfrm>
          <a:prstGeom prst="rect">
            <a:avLst/>
          </a:prstGeom>
          <a:noFill/>
          <a:ln>
            <a:noFill/>
          </a:ln>
        </p:spPr>
      </p:pic>
      <p:pic>
        <p:nvPicPr>
          <p:cNvPr id="544" name="Shape 544"/>
          <p:cNvPicPr preferRelativeResize="0"/>
          <p:nvPr/>
        </p:nvPicPr>
        <p:blipFill>
          <a:blip r:embed="rId4">
            <a:alphaModFix/>
          </a:blip>
          <a:stretch>
            <a:fillRect/>
          </a:stretch>
        </p:blipFill>
        <p:spPr>
          <a:xfrm>
            <a:off x="7548275" y="2238050"/>
            <a:ext cx="690500" cy="521900"/>
          </a:xfrm>
          <a:prstGeom prst="rect">
            <a:avLst/>
          </a:prstGeom>
          <a:noFill/>
          <a:ln>
            <a:noFill/>
          </a:ln>
        </p:spPr>
      </p:pic>
      <p:pic>
        <p:nvPicPr>
          <p:cNvPr id="545" name="Shape 545"/>
          <p:cNvPicPr preferRelativeResize="0"/>
          <p:nvPr/>
        </p:nvPicPr>
        <p:blipFill>
          <a:blip r:embed="rId4">
            <a:alphaModFix/>
          </a:blip>
          <a:stretch>
            <a:fillRect/>
          </a:stretch>
        </p:blipFill>
        <p:spPr>
          <a:xfrm>
            <a:off x="6862475" y="2542850"/>
            <a:ext cx="690500" cy="521900"/>
          </a:xfrm>
          <a:prstGeom prst="rect">
            <a:avLst/>
          </a:prstGeom>
          <a:noFill/>
          <a:ln>
            <a:noFill/>
          </a:ln>
        </p:spPr>
      </p:pic>
      <p:pic>
        <p:nvPicPr>
          <p:cNvPr id="546" name="Shape 546"/>
          <p:cNvPicPr preferRelativeResize="0"/>
          <p:nvPr/>
        </p:nvPicPr>
        <p:blipFill>
          <a:blip r:embed="rId4">
            <a:alphaModFix/>
          </a:blip>
          <a:stretch>
            <a:fillRect/>
          </a:stretch>
        </p:blipFill>
        <p:spPr>
          <a:xfrm>
            <a:off x="7548275" y="2542850"/>
            <a:ext cx="690500" cy="521900"/>
          </a:xfrm>
          <a:prstGeom prst="rect">
            <a:avLst/>
          </a:prstGeom>
          <a:noFill/>
          <a:ln>
            <a:noFill/>
          </a:ln>
        </p:spPr>
      </p:pic>
      <p:pic>
        <p:nvPicPr>
          <p:cNvPr id="547" name="Shape 547"/>
          <p:cNvPicPr preferRelativeResize="0"/>
          <p:nvPr/>
        </p:nvPicPr>
        <p:blipFill>
          <a:blip r:embed="rId3">
            <a:alphaModFix/>
          </a:blip>
          <a:stretch>
            <a:fillRect/>
          </a:stretch>
        </p:blipFill>
        <p:spPr>
          <a:xfrm>
            <a:off x="6868600" y="1025550"/>
            <a:ext cx="602525" cy="602525"/>
          </a:xfrm>
          <a:prstGeom prst="rect">
            <a:avLst/>
          </a:prstGeom>
          <a:noFill/>
          <a:ln>
            <a:noFill/>
          </a:ln>
        </p:spPr>
      </p:pic>
      <p:pic>
        <p:nvPicPr>
          <p:cNvPr id="548" name="Shape 548"/>
          <p:cNvPicPr preferRelativeResize="0"/>
          <p:nvPr/>
        </p:nvPicPr>
        <p:blipFill>
          <a:blip r:embed="rId3">
            <a:alphaModFix/>
          </a:blip>
          <a:stretch>
            <a:fillRect/>
          </a:stretch>
        </p:blipFill>
        <p:spPr>
          <a:xfrm>
            <a:off x="7378800" y="1025550"/>
            <a:ext cx="602525" cy="602525"/>
          </a:xfrm>
          <a:prstGeom prst="rect">
            <a:avLst/>
          </a:prstGeom>
          <a:noFill/>
          <a:ln>
            <a:noFill/>
          </a:ln>
        </p:spPr>
      </p:pic>
      <p:pic>
        <p:nvPicPr>
          <p:cNvPr id="549" name="Shape 549"/>
          <p:cNvPicPr preferRelativeResize="0"/>
          <p:nvPr/>
        </p:nvPicPr>
        <p:blipFill>
          <a:blip r:embed="rId3">
            <a:alphaModFix/>
          </a:blip>
          <a:stretch>
            <a:fillRect/>
          </a:stretch>
        </p:blipFill>
        <p:spPr>
          <a:xfrm>
            <a:off x="7912200" y="1025550"/>
            <a:ext cx="602525" cy="602525"/>
          </a:xfrm>
          <a:prstGeom prst="rect">
            <a:avLst/>
          </a:prstGeom>
          <a:noFill/>
          <a:ln>
            <a:noFill/>
          </a:ln>
        </p:spPr>
      </p:pic>
      <p:pic>
        <p:nvPicPr>
          <p:cNvPr id="550" name="Shape 550"/>
          <p:cNvPicPr preferRelativeResize="0"/>
          <p:nvPr/>
        </p:nvPicPr>
        <p:blipFill>
          <a:blip r:embed="rId3">
            <a:alphaModFix/>
          </a:blip>
          <a:stretch>
            <a:fillRect/>
          </a:stretch>
        </p:blipFill>
        <p:spPr>
          <a:xfrm>
            <a:off x="6868600" y="1558950"/>
            <a:ext cx="602525" cy="602525"/>
          </a:xfrm>
          <a:prstGeom prst="rect">
            <a:avLst/>
          </a:prstGeom>
          <a:noFill/>
          <a:ln>
            <a:noFill/>
          </a:ln>
        </p:spPr>
      </p:pic>
      <p:pic>
        <p:nvPicPr>
          <p:cNvPr id="551" name="Shape 551"/>
          <p:cNvPicPr preferRelativeResize="0"/>
          <p:nvPr/>
        </p:nvPicPr>
        <p:blipFill>
          <a:blip r:embed="rId3">
            <a:alphaModFix/>
          </a:blip>
          <a:stretch>
            <a:fillRect/>
          </a:stretch>
        </p:blipFill>
        <p:spPr>
          <a:xfrm>
            <a:off x="7378800" y="1558950"/>
            <a:ext cx="602525" cy="602525"/>
          </a:xfrm>
          <a:prstGeom prst="rect">
            <a:avLst/>
          </a:prstGeom>
          <a:noFill/>
          <a:ln>
            <a:noFill/>
          </a:ln>
        </p:spPr>
      </p:pic>
      <p:pic>
        <p:nvPicPr>
          <p:cNvPr id="552" name="Shape 552"/>
          <p:cNvPicPr preferRelativeResize="0"/>
          <p:nvPr/>
        </p:nvPicPr>
        <p:blipFill>
          <a:blip r:embed="rId3">
            <a:alphaModFix/>
          </a:blip>
          <a:stretch>
            <a:fillRect/>
          </a:stretch>
        </p:blipFill>
        <p:spPr>
          <a:xfrm>
            <a:off x="7912200" y="1558950"/>
            <a:ext cx="602525" cy="602525"/>
          </a:xfrm>
          <a:prstGeom prst="rect">
            <a:avLst/>
          </a:prstGeom>
          <a:noFill/>
          <a:ln>
            <a:noFill/>
          </a:ln>
        </p:spPr>
      </p:pic>
      <p:sp>
        <p:nvSpPr>
          <p:cNvPr id="553" name="Shape 553"/>
          <p:cNvSpPr/>
          <p:nvPr/>
        </p:nvSpPr>
        <p:spPr>
          <a:xfrm>
            <a:off x="1004225" y="973475"/>
            <a:ext cx="1831500" cy="1781400"/>
          </a:xfrm>
          <a:prstGeom prst="ellipse">
            <a:avLst/>
          </a:prstGeom>
          <a:solidFill>
            <a:srgbClr val="FFFFFF">
              <a:alpha val="1115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FFA502"/>
              </a:solidFill>
              <a:latin typeface="Sniglet"/>
              <a:ea typeface="Sniglet"/>
              <a:cs typeface="Sniglet"/>
              <a:sym typeface="Sniglet"/>
            </a:endParaRPr>
          </a:p>
        </p:txBody>
      </p:sp>
      <p:pic>
        <p:nvPicPr>
          <p:cNvPr id="554" name="Shape 554"/>
          <p:cNvPicPr preferRelativeResize="0"/>
          <p:nvPr/>
        </p:nvPicPr>
        <p:blipFill>
          <a:blip r:embed="rId3">
            <a:alphaModFix/>
          </a:blip>
          <a:stretch>
            <a:fillRect/>
          </a:stretch>
        </p:blipFill>
        <p:spPr>
          <a:xfrm>
            <a:off x="1123250" y="1334313"/>
            <a:ext cx="602525" cy="602525"/>
          </a:xfrm>
          <a:prstGeom prst="rect">
            <a:avLst/>
          </a:prstGeom>
          <a:noFill/>
          <a:ln>
            <a:noFill/>
          </a:ln>
        </p:spPr>
      </p:pic>
      <p:pic>
        <p:nvPicPr>
          <p:cNvPr id="555" name="Shape 555"/>
          <p:cNvPicPr preferRelativeResize="0"/>
          <p:nvPr/>
        </p:nvPicPr>
        <p:blipFill>
          <a:blip r:embed="rId5">
            <a:alphaModFix/>
          </a:blip>
          <a:stretch>
            <a:fillRect/>
          </a:stretch>
        </p:blipFill>
        <p:spPr>
          <a:xfrm>
            <a:off x="2118300" y="1311950"/>
            <a:ext cx="548700" cy="548700"/>
          </a:xfrm>
          <a:prstGeom prst="rect">
            <a:avLst/>
          </a:prstGeom>
          <a:noFill/>
          <a:ln>
            <a:noFill/>
          </a:ln>
        </p:spPr>
      </p:pic>
      <p:pic>
        <p:nvPicPr>
          <p:cNvPr id="556" name="Shape 556"/>
          <p:cNvPicPr preferRelativeResize="0"/>
          <p:nvPr/>
        </p:nvPicPr>
        <p:blipFill>
          <a:blip r:embed="rId6">
            <a:alphaModFix/>
          </a:blip>
          <a:stretch>
            <a:fillRect/>
          </a:stretch>
        </p:blipFill>
        <p:spPr>
          <a:xfrm>
            <a:off x="1644625" y="1361300"/>
            <a:ext cx="548700" cy="500800"/>
          </a:xfrm>
          <a:prstGeom prst="rect">
            <a:avLst/>
          </a:prstGeom>
          <a:noFill/>
          <a:ln>
            <a:noFill/>
          </a:ln>
        </p:spPr>
      </p:pic>
      <p:pic>
        <p:nvPicPr>
          <p:cNvPr id="557" name="Shape 557"/>
          <p:cNvPicPr preferRelativeResize="0"/>
          <p:nvPr/>
        </p:nvPicPr>
        <p:blipFill>
          <a:blip r:embed="rId7">
            <a:alphaModFix/>
          </a:blip>
          <a:stretch>
            <a:fillRect/>
          </a:stretch>
        </p:blipFill>
        <p:spPr>
          <a:xfrm>
            <a:off x="2194500" y="1997375"/>
            <a:ext cx="447775" cy="447775"/>
          </a:xfrm>
          <a:prstGeom prst="rect">
            <a:avLst/>
          </a:prstGeom>
          <a:noFill/>
          <a:ln>
            <a:noFill/>
          </a:ln>
        </p:spPr>
      </p:pic>
      <p:pic>
        <p:nvPicPr>
          <p:cNvPr id="558" name="Shape 558"/>
          <p:cNvPicPr preferRelativeResize="0"/>
          <p:nvPr/>
        </p:nvPicPr>
        <p:blipFill>
          <a:blip r:embed="rId8">
            <a:alphaModFix/>
          </a:blip>
          <a:stretch>
            <a:fillRect/>
          </a:stretch>
        </p:blipFill>
        <p:spPr>
          <a:xfrm rot="5400000">
            <a:off x="1214575" y="1904750"/>
            <a:ext cx="416675" cy="723625"/>
          </a:xfrm>
          <a:prstGeom prst="rect">
            <a:avLst/>
          </a:prstGeom>
          <a:noFill/>
          <a:ln>
            <a:noFill/>
          </a:ln>
        </p:spPr>
      </p:pic>
      <p:pic>
        <p:nvPicPr>
          <p:cNvPr id="559" name="Shape 559"/>
          <p:cNvPicPr preferRelativeResize="0"/>
          <p:nvPr/>
        </p:nvPicPr>
        <p:blipFill>
          <a:blip r:embed="rId6">
            <a:alphaModFix/>
          </a:blip>
          <a:stretch>
            <a:fillRect/>
          </a:stretch>
        </p:blipFill>
        <p:spPr>
          <a:xfrm>
            <a:off x="1644625" y="1970900"/>
            <a:ext cx="548700" cy="500800"/>
          </a:xfrm>
          <a:prstGeom prst="rect">
            <a:avLst/>
          </a:prstGeom>
          <a:noFill/>
          <a:ln>
            <a:noFill/>
          </a:ln>
        </p:spPr>
      </p:pic>
      <p:sp>
        <p:nvSpPr>
          <p:cNvPr id="560" name="Shape 560"/>
          <p:cNvSpPr txBox="1"/>
          <p:nvPr/>
        </p:nvSpPr>
        <p:spPr>
          <a:xfrm>
            <a:off x="2391425" y="2016213"/>
            <a:ext cx="1328700" cy="50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800">
                <a:solidFill>
                  <a:schemeClr val="lt1"/>
                </a:solidFill>
              </a:rPr>
              <a:t>…..</a:t>
            </a:r>
            <a:endParaRPr sz="4800">
              <a:solidFill>
                <a:schemeClr val="lt1"/>
              </a:solidFill>
            </a:endParaRPr>
          </a:p>
        </p:txBody>
      </p:sp>
      <p:grpSp>
        <p:nvGrpSpPr>
          <p:cNvPr id="561" name="Shape 561"/>
          <p:cNvGrpSpPr/>
          <p:nvPr/>
        </p:nvGrpSpPr>
        <p:grpSpPr>
          <a:xfrm>
            <a:off x="2955628" y="1775816"/>
            <a:ext cx="1903365" cy="232966"/>
            <a:chOff x="2266178" y="2764475"/>
            <a:chExt cx="1792245" cy="232966"/>
          </a:xfrm>
        </p:grpSpPr>
        <p:sp>
          <p:nvSpPr>
            <p:cNvPr id="562" name="Shape 562"/>
            <p:cNvSpPr/>
            <p:nvPr/>
          </p:nvSpPr>
          <p:spPr>
            <a:xfrm>
              <a:off x="2266178" y="2855800"/>
              <a:ext cx="1683567"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Shape 563"/>
            <p:cNvSpPr/>
            <p:nvPr/>
          </p:nvSpPr>
          <p:spPr>
            <a:xfrm>
              <a:off x="3870041" y="2764475"/>
              <a:ext cx="188382" cy="232966"/>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64" name="Shape 564"/>
          <p:cNvSpPr txBox="1"/>
          <p:nvPr/>
        </p:nvSpPr>
        <p:spPr>
          <a:xfrm>
            <a:off x="1436400" y="2773950"/>
            <a:ext cx="1230600" cy="41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solidFill>
                  <a:schemeClr val="lt1"/>
                </a:solidFill>
                <a:latin typeface="Sniglet"/>
                <a:ea typeface="Sniglet"/>
                <a:cs typeface="Sniglet"/>
                <a:sym typeface="Sniglet"/>
              </a:rPr>
              <a:t>Reactors</a:t>
            </a:r>
            <a:endParaRPr sz="1800">
              <a:solidFill>
                <a:schemeClr val="lt1"/>
              </a:solidFill>
              <a:latin typeface="Sniglet"/>
              <a:ea typeface="Sniglet"/>
              <a:cs typeface="Sniglet"/>
              <a:sym typeface="Sniglet"/>
            </a:endParaRPr>
          </a:p>
        </p:txBody>
      </p:sp>
      <p:sp>
        <p:nvSpPr>
          <p:cNvPr id="565" name="Shape 565"/>
          <p:cNvSpPr txBox="1"/>
          <p:nvPr/>
        </p:nvSpPr>
        <p:spPr>
          <a:xfrm>
            <a:off x="5009700" y="2996588"/>
            <a:ext cx="3682200" cy="6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Sniglet"/>
                <a:ea typeface="Sniglet"/>
                <a:cs typeface="Sniglet"/>
                <a:sym typeface="Sniglet"/>
              </a:rPr>
              <a:t>Multi-core machine with large main memory</a:t>
            </a:r>
            <a:endParaRPr sz="1800">
              <a:solidFill>
                <a:schemeClr val="lt1"/>
              </a:solidFill>
              <a:latin typeface="Sniglet"/>
              <a:ea typeface="Sniglet"/>
              <a:cs typeface="Sniglet"/>
              <a:sym typeface="Sniglet"/>
            </a:endParaRPr>
          </a:p>
        </p:txBody>
      </p:sp>
      <p:sp>
        <p:nvSpPr>
          <p:cNvPr id="566" name="Shape 566"/>
          <p:cNvSpPr txBox="1"/>
          <p:nvPr/>
        </p:nvSpPr>
        <p:spPr>
          <a:xfrm>
            <a:off x="714300" y="3979550"/>
            <a:ext cx="7715400" cy="971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00FFFF"/>
                </a:solidFill>
                <a:latin typeface="Sniglet"/>
                <a:ea typeface="Sniglet"/>
                <a:cs typeface="Sniglet"/>
                <a:sym typeface="Sniglet"/>
              </a:rPr>
              <a:t>How do we map a set of reactors to the compute and memory resources of a large multi-core machine?</a:t>
            </a:r>
            <a:endParaRPr sz="2400">
              <a:solidFill>
                <a:srgbClr val="00FFFF"/>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animEffect transition="in" filter="fade">
                                      <p:cBhvr>
                                        <p:cTn id="7" dur="1000"/>
                                        <p:tgtEl>
                                          <p:spTgt spid="553"/>
                                        </p:tgtEl>
                                      </p:cBhvr>
                                    </p:animEffect>
                                  </p:childTnLst>
                                </p:cTn>
                              </p:par>
                              <p:par>
                                <p:cTn id="8" presetID="10" presetClass="entr" presetSubtype="0" fill="hold" nodeType="withEffect">
                                  <p:stCondLst>
                                    <p:cond delay="0"/>
                                  </p:stCondLst>
                                  <p:childTnLst>
                                    <p:set>
                                      <p:cBhvr>
                                        <p:cTn id="9" dur="1" fill="hold">
                                          <p:stCondLst>
                                            <p:cond delay="0"/>
                                          </p:stCondLst>
                                        </p:cTn>
                                        <p:tgtEl>
                                          <p:spTgt spid="554"/>
                                        </p:tgtEl>
                                        <p:attrNameLst>
                                          <p:attrName>style.visibility</p:attrName>
                                        </p:attrNameLst>
                                      </p:cBhvr>
                                      <p:to>
                                        <p:strVal val="visible"/>
                                      </p:to>
                                    </p:set>
                                    <p:animEffect transition="in" filter="fade">
                                      <p:cBhvr>
                                        <p:cTn id="10" dur="1000"/>
                                        <p:tgtEl>
                                          <p:spTgt spid="554"/>
                                        </p:tgtEl>
                                      </p:cBhvr>
                                    </p:animEffect>
                                  </p:childTnLst>
                                </p:cTn>
                              </p:par>
                              <p:par>
                                <p:cTn id="11" presetID="10" presetClass="entr" presetSubtype="0" fill="hold" nodeType="withEffect">
                                  <p:stCondLst>
                                    <p:cond delay="0"/>
                                  </p:stCondLst>
                                  <p:childTnLst>
                                    <p:set>
                                      <p:cBhvr>
                                        <p:cTn id="12" dur="1" fill="hold">
                                          <p:stCondLst>
                                            <p:cond delay="0"/>
                                          </p:stCondLst>
                                        </p:cTn>
                                        <p:tgtEl>
                                          <p:spTgt spid="555"/>
                                        </p:tgtEl>
                                        <p:attrNameLst>
                                          <p:attrName>style.visibility</p:attrName>
                                        </p:attrNameLst>
                                      </p:cBhvr>
                                      <p:to>
                                        <p:strVal val="visible"/>
                                      </p:to>
                                    </p:set>
                                    <p:animEffect transition="in" filter="fade">
                                      <p:cBhvr>
                                        <p:cTn id="13" dur="1000"/>
                                        <p:tgtEl>
                                          <p:spTgt spid="555"/>
                                        </p:tgtEl>
                                      </p:cBhvr>
                                    </p:animEffect>
                                  </p:childTnLst>
                                </p:cTn>
                              </p:par>
                              <p:par>
                                <p:cTn id="14" presetID="10" presetClass="entr" presetSubtype="0" fill="hold" nodeType="withEffect">
                                  <p:stCondLst>
                                    <p:cond delay="0"/>
                                  </p:stCondLst>
                                  <p:childTnLst>
                                    <p:set>
                                      <p:cBhvr>
                                        <p:cTn id="15" dur="1" fill="hold">
                                          <p:stCondLst>
                                            <p:cond delay="0"/>
                                          </p:stCondLst>
                                        </p:cTn>
                                        <p:tgtEl>
                                          <p:spTgt spid="556"/>
                                        </p:tgtEl>
                                        <p:attrNameLst>
                                          <p:attrName>style.visibility</p:attrName>
                                        </p:attrNameLst>
                                      </p:cBhvr>
                                      <p:to>
                                        <p:strVal val="visible"/>
                                      </p:to>
                                    </p:set>
                                    <p:animEffect transition="in" filter="fade">
                                      <p:cBhvr>
                                        <p:cTn id="16" dur="1000"/>
                                        <p:tgtEl>
                                          <p:spTgt spid="556"/>
                                        </p:tgtEl>
                                      </p:cBhvr>
                                    </p:animEffect>
                                  </p:childTnLst>
                                </p:cTn>
                              </p:par>
                              <p:par>
                                <p:cTn id="17" presetID="10" presetClass="entr" presetSubtype="0" fill="hold" nodeType="withEffect">
                                  <p:stCondLst>
                                    <p:cond delay="0"/>
                                  </p:stCondLst>
                                  <p:childTnLst>
                                    <p:set>
                                      <p:cBhvr>
                                        <p:cTn id="18" dur="1" fill="hold">
                                          <p:stCondLst>
                                            <p:cond delay="0"/>
                                          </p:stCondLst>
                                        </p:cTn>
                                        <p:tgtEl>
                                          <p:spTgt spid="557"/>
                                        </p:tgtEl>
                                        <p:attrNameLst>
                                          <p:attrName>style.visibility</p:attrName>
                                        </p:attrNameLst>
                                      </p:cBhvr>
                                      <p:to>
                                        <p:strVal val="visible"/>
                                      </p:to>
                                    </p:set>
                                    <p:animEffect transition="in" filter="fade">
                                      <p:cBhvr>
                                        <p:cTn id="19" dur="1000"/>
                                        <p:tgtEl>
                                          <p:spTgt spid="557"/>
                                        </p:tgtEl>
                                      </p:cBhvr>
                                    </p:animEffect>
                                  </p:childTnLst>
                                </p:cTn>
                              </p:par>
                              <p:par>
                                <p:cTn id="20" presetID="10" presetClass="entr" presetSubtype="0" fill="hold" nodeType="withEffect">
                                  <p:stCondLst>
                                    <p:cond delay="0"/>
                                  </p:stCondLst>
                                  <p:childTnLst>
                                    <p:set>
                                      <p:cBhvr>
                                        <p:cTn id="21" dur="1" fill="hold">
                                          <p:stCondLst>
                                            <p:cond delay="0"/>
                                          </p:stCondLst>
                                        </p:cTn>
                                        <p:tgtEl>
                                          <p:spTgt spid="558"/>
                                        </p:tgtEl>
                                        <p:attrNameLst>
                                          <p:attrName>style.visibility</p:attrName>
                                        </p:attrNameLst>
                                      </p:cBhvr>
                                      <p:to>
                                        <p:strVal val="visible"/>
                                      </p:to>
                                    </p:set>
                                    <p:animEffect transition="in" filter="fade">
                                      <p:cBhvr>
                                        <p:cTn id="22" dur="1000"/>
                                        <p:tgtEl>
                                          <p:spTgt spid="558"/>
                                        </p:tgtEl>
                                      </p:cBhvr>
                                    </p:animEffect>
                                  </p:childTnLst>
                                </p:cTn>
                              </p:par>
                              <p:par>
                                <p:cTn id="23" presetID="10" presetClass="entr" presetSubtype="0" fill="hold" nodeType="withEffect">
                                  <p:stCondLst>
                                    <p:cond delay="0"/>
                                  </p:stCondLst>
                                  <p:childTnLst>
                                    <p:set>
                                      <p:cBhvr>
                                        <p:cTn id="24" dur="1" fill="hold">
                                          <p:stCondLst>
                                            <p:cond delay="0"/>
                                          </p:stCondLst>
                                        </p:cTn>
                                        <p:tgtEl>
                                          <p:spTgt spid="559"/>
                                        </p:tgtEl>
                                        <p:attrNameLst>
                                          <p:attrName>style.visibility</p:attrName>
                                        </p:attrNameLst>
                                      </p:cBhvr>
                                      <p:to>
                                        <p:strVal val="visible"/>
                                      </p:to>
                                    </p:set>
                                    <p:animEffect transition="in" filter="fade">
                                      <p:cBhvr>
                                        <p:cTn id="25" dur="1000"/>
                                        <p:tgtEl>
                                          <p:spTgt spid="559"/>
                                        </p:tgtEl>
                                      </p:cBhvr>
                                    </p:animEffect>
                                  </p:childTnLst>
                                </p:cTn>
                              </p:par>
                              <p:par>
                                <p:cTn id="26" presetID="10" presetClass="entr" presetSubtype="0" fill="hold" nodeType="withEffect">
                                  <p:stCondLst>
                                    <p:cond delay="0"/>
                                  </p:stCondLst>
                                  <p:childTnLst>
                                    <p:set>
                                      <p:cBhvr>
                                        <p:cTn id="27" dur="1" fill="hold">
                                          <p:stCondLst>
                                            <p:cond delay="0"/>
                                          </p:stCondLst>
                                        </p:cTn>
                                        <p:tgtEl>
                                          <p:spTgt spid="560"/>
                                        </p:tgtEl>
                                        <p:attrNameLst>
                                          <p:attrName>style.visibility</p:attrName>
                                        </p:attrNameLst>
                                      </p:cBhvr>
                                      <p:to>
                                        <p:strVal val="visible"/>
                                      </p:to>
                                    </p:set>
                                    <p:animEffect transition="in" filter="fade">
                                      <p:cBhvr>
                                        <p:cTn id="28" dur="1000"/>
                                        <p:tgtEl>
                                          <p:spTgt spid="560"/>
                                        </p:tgtEl>
                                      </p:cBhvr>
                                    </p:animEffect>
                                  </p:childTnLst>
                                </p:cTn>
                              </p:par>
                              <p:par>
                                <p:cTn id="29" presetID="10" presetClass="entr" presetSubtype="0" fill="hold" nodeType="withEffect">
                                  <p:stCondLst>
                                    <p:cond delay="0"/>
                                  </p:stCondLst>
                                  <p:childTnLst>
                                    <p:set>
                                      <p:cBhvr>
                                        <p:cTn id="30" dur="1" fill="hold">
                                          <p:stCondLst>
                                            <p:cond delay="0"/>
                                          </p:stCondLst>
                                        </p:cTn>
                                        <p:tgtEl>
                                          <p:spTgt spid="564"/>
                                        </p:tgtEl>
                                        <p:attrNameLst>
                                          <p:attrName>style.visibility</p:attrName>
                                        </p:attrNameLst>
                                      </p:cBhvr>
                                      <p:to>
                                        <p:strVal val="visible"/>
                                      </p:to>
                                    </p:set>
                                    <p:animEffect transition="in" filter="fade">
                                      <p:cBhvr>
                                        <p:cTn id="31" dur="1000"/>
                                        <p:tgtEl>
                                          <p:spTgt spid="564"/>
                                        </p:tgtEl>
                                      </p:cBhvr>
                                    </p:animEffect>
                                  </p:childTnLst>
                                </p:cTn>
                              </p:par>
                              <p:par>
                                <p:cTn id="32" presetID="10" presetClass="entr" presetSubtype="0" fill="hold" nodeType="withEffect">
                                  <p:stCondLst>
                                    <p:cond delay="0"/>
                                  </p:stCondLst>
                                  <p:childTnLst>
                                    <p:set>
                                      <p:cBhvr>
                                        <p:cTn id="33" dur="1" fill="hold">
                                          <p:stCondLst>
                                            <p:cond delay="0"/>
                                          </p:stCondLst>
                                        </p:cTn>
                                        <p:tgtEl>
                                          <p:spTgt spid="566"/>
                                        </p:tgtEl>
                                        <p:attrNameLst>
                                          <p:attrName>style.visibility</p:attrName>
                                        </p:attrNameLst>
                                      </p:cBhvr>
                                      <p:to>
                                        <p:strVal val="visible"/>
                                      </p:to>
                                    </p:set>
                                    <p:animEffect transition="in" filter="fade">
                                      <p:cBhvr>
                                        <p:cTn id="34" dur="1000"/>
                                        <p:tgtEl>
                                          <p:spTgt spid="566"/>
                                        </p:tgtEl>
                                      </p:cBhvr>
                                    </p:animEffect>
                                  </p:childTnLst>
                                </p:cTn>
                              </p:par>
                              <p:par>
                                <p:cTn id="35" presetID="10" presetClass="entr" presetSubtype="0" fill="hold" nodeType="withEffect">
                                  <p:stCondLst>
                                    <p:cond delay="0"/>
                                  </p:stCondLst>
                                  <p:childTnLst>
                                    <p:set>
                                      <p:cBhvr>
                                        <p:cTn id="36" dur="1" fill="hold">
                                          <p:stCondLst>
                                            <p:cond delay="0"/>
                                          </p:stCondLst>
                                        </p:cTn>
                                        <p:tgtEl>
                                          <p:spTgt spid="561"/>
                                        </p:tgtEl>
                                        <p:attrNameLst>
                                          <p:attrName>style.visibility</p:attrName>
                                        </p:attrNameLst>
                                      </p:cBhvr>
                                      <p:to>
                                        <p:strVal val="visible"/>
                                      </p:to>
                                    </p:set>
                                    <p:animEffect transition="in" filter="fade">
                                      <p:cBhvr>
                                        <p:cTn id="37" dur="1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6000" y="256375"/>
            <a:ext cx="91560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rgbClr val="FFA502"/>
                </a:solidFill>
              </a:rPr>
              <a:t>Delegate to operating system abstractions</a:t>
            </a:r>
            <a:endParaRPr>
              <a:solidFill>
                <a:srgbClr val="FFA502"/>
              </a:solidFill>
            </a:endParaRPr>
          </a:p>
        </p:txBody>
      </p:sp>
      <p:sp>
        <p:nvSpPr>
          <p:cNvPr id="572" name="Shape 57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23</a:t>
            </a:fld>
            <a:endParaRPr/>
          </a:p>
        </p:txBody>
      </p:sp>
      <p:sp>
        <p:nvSpPr>
          <p:cNvPr id="573" name="Shape 573"/>
          <p:cNvSpPr txBox="1">
            <a:spLocks noGrp="1"/>
          </p:cNvSpPr>
          <p:nvPr>
            <p:ph type="body" idx="1"/>
          </p:nvPr>
        </p:nvSpPr>
        <p:spPr>
          <a:xfrm>
            <a:off x="1041750" y="752700"/>
            <a:ext cx="7060500" cy="1101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000">
                <a:solidFill>
                  <a:srgbClr val="00FFFF"/>
                </a:solidFill>
              </a:rPr>
              <a:t>Each reactor is a process vs </a:t>
            </a:r>
            <a:r>
              <a:rPr lang="en" sz="3000">
                <a:solidFill>
                  <a:srgbClr val="93C47D"/>
                </a:solidFill>
              </a:rPr>
              <a:t>each reactor is a thread</a:t>
            </a:r>
            <a:endParaRPr sz="3000">
              <a:solidFill>
                <a:srgbClr val="93C47D"/>
              </a:solidFill>
            </a:endParaRPr>
          </a:p>
        </p:txBody>
      </p:sp>
      <p:pic>
        <p:nvPicPr>
          <p:cNvPr id="574" name="Shape 574"/>
          <p:cNvPicPr preferRelativeResize="0"/>
          <p:nvPr/>
        </p:nvPicPr>
        <p:blipFill>
          <a:blip r:embed="rId3">
            <a:alphaModFix/>
          </a:blip>
          <a:stretch>
            <a:fillRect/>
          </a:stretch>
        </p:blipFill>
        <p:spPr>
          <a:xfrm>
            <a:off x="1726300" y="2185420"/>
            <a:ext cx="1762274" cy="1569605"/>
          </a:xfrm>
          <a:prstGeom prst="rect">
            <a:avLst/>
          </a:prstGeom>
          <a:noFill/>
          <a:ln>
            <a:noFill/>
          </a:ln>
        </p:spPr>
      </p:pic>
      <p:pic>
        <p:nvPicPr>
          <p:cNvPr id="575" name="Shape 575"/>
          <p:cNvPicPr preferRelativeResize="0"/>
          <p:nvPr/>
        </p:nvPicPr>
        <p:blipFill>
          <a:blip r:embed="rId4">
            <a:alphaModFix/>
          </a:blip>
          <a:stretch>
            <a:fillRect/>
          </a:stretch>
        </p:blipFill>
        <p:spPr>
          <a:xfrm>
            <a:off x="5753051" y="2153925"/>
            <a:ext cx="1762274" cy="1569605"/>
          </a:xfrm>
          <a:prstGeom prst="rect">
            <a:avLst/>
          </a:prstGeom>
          <a:noFill/>
          <a:ln>
            <a:noFill/>
          </a:ln>
        </p:spPr>
      </p:pic>
      <p:pic>
        <p:nvPicPr>
          <p:cNvPr id="576" name="Shape 576"/>
          <p:cNvPicPr preferRelativeResize="0"/>
          <p:nvPr/>
        </p:nvPicPr>
        <p:blipFill>
          <a:blip r:embed="rId5">
            <a:alphaModFix/>
          </a:blip>
          <a:stretch>
            <a:fillRect/>
          </a:stretch>
        </p:blipFill>
        <p:spPr>
          <a:xfrm>
            <a:off x="3814664" y="2153925"/>
            <a:ext cx="1762274" cy="1569605"/>
          </a:xfrm>
          <a:prstGeom prst="rect">
            <a:avLst/>
          </a:prstGeom>
          <a:noFill/>
          <a:ln>
            <a:noFill/>
          </a:ln>
        </p:spPr>
      </p:pic>
      <p:sp>
        <p:nvSpPr>
          <p:cNvPr id="577" name="Shape 577"/>
          <p:cNvSpPr txBox="1"/>
          <p:nvPr/>
        </p:nvSpPr>
        <p:spPr>
          <a:xfrm>
            <a:off x="1720188" y="3937725"/>
            <a:ext cx="1774500" cy="39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latin typeface="Sniglet"/>
                <a:ea typeface="Sniglet"/>
                <a:cs typeface="Sniglet"/>
                <a:sym typeface="Sniglet"/>
              </a:rPr>
              <a:t>Overheads</a:t>
            </a:r>
            <a:endParaRPr sz="2400">
              <a:solidFill>
                <a:schemeClr val="lt1"/>
              </a:solidFill>
              <a:latin typeface="Sniglet"/>
              <a:ea typeface="Sniglet"/>
              <a:cs typeface="Sniglet"/>
              <a:sym typeface="Sniglet"/>
            </a:endParaRPr>
          </a:p>
        </p:txBody>
      </p:sp>
      <p:sp>
        <p:nvSpPr>
          <p:cNvPr id="578" name="Shape 578"/>
          <p:cNvSpPr txBox="1"/>
          <p:nvPr/>
        </p:nvSpPr>
        <p:spPr>
          <a:xfrm>
            <a:off x="3814675" y="3885825"/>
            <a:ext cx="4355700" cy="71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latin typeface="Sniglet"/>
                <a:ea typeface="Sniglet"/>
                <a:cs typeface="Sniglet"/>
                <a:sym typeface="Sniglet"/>
              </a:rPr>
              <a:t>Lack of scheduling flexibility and control</a:t>
            </a:r>
            <a:endParaRPr sz="2400">
              <a:solidFill>
                <a:schemeClr val="lt1"/>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4"/>
                                        </p:tgtEl>
                                        <p:attrNameLst>
                                          <p:attrName>style.visibility</p:attrName>
                                        </p:attrNameLst>
                                      </p:cBhvr>
                                      <p:to>
                                        <p:strVal val="visible"/>
                                      </p:to>
                                    </p:set>
                                    <p:animEffect transition="in" filter="fade">
                                      <p:cBhvr>
                                        <p:cTn id="7" dur="1000"/>
                                        <p:tgtEl>
                                          <p:spTgt spid="574"/>
                                        </p:tgtEl>
                                      </p:cBhvr>
                                    </p:animEffect>
                                  </p:childTnLst>
                                </p:cTn>
                              </p:par>
                              <p:par>
                                <p:cTn id="8" presetID="10" presetClass="entr" presetSubtype="0" fill="hold" nodeType="withEffect">
                                  <p:stCondLst>
                                    <p:cond delay="0"/>
                                  </p:stCondLst>
                                  <p:childTnLst>
                                    <p:set>
                                      <p:cBhvr>
                                        <p:cTn id="9" dur="1" fill="hold">
                                          <p:stCondLst>
                                            <p:cond delay="0"/>
                                          </p:stCondLst>
                                        </p:cTn>
                                        <p:tgtEl>
                                          <p:spTgt spid="577"/>
                                        </p:tgtEl>
                                        <p:attrNameLst>
                                          <p:attrName>style.visibility</p:attrName>
                                        </p:attrNameLst>
                                      </p:cBhvr>
                                      <p:to>
                                        <p:strVal val="visible"/>
                                      </p:to>
                                    </p:set>
                                    <p:animEffect transition="in" filter="fade">
                                      <p:cBhvr>
                                        <p:cTn id="10" dur="1000"/>
                                        <p:tgtEl>
                                          <p:spTgt spid="577"/>
                                        </p:tgtEl>
                                      </p:cBhvr>
                                    </p:animEffect>
                                  </p:childTnLst>
                                </p:cTn>
                              </p:par>
                              <p:par>
                                <p:cTn id="11" presetID="10" presetClass="entr" presetSubtype="0" fill="hold" nodeType="withEffect">
                                  <p:stCondLst>
                                    <p:cond delay="0"/>
                                  </p:stCondLst>
                                  <p:childTnLst>
                                    <p:set>
                                      <p:cBhvr>
                                        <p:cTn id="12" dur="1" fill="hold">
                                          <p:stCondLst>
                                            <p:cond delay="0"/>
                                          </p:stCondLst>
                                        </p:cTn>
                                        <p:tgtEl>
                                          <p:spTgt spid="575"/>
                                        </p:tgtEl>
                                        <p:attrNameLst>
                                          <p:attrName>style.visibility</p:attrName>
                                        </p:attrNameLst>
                                      </p:cBhvr>
                                      <p:to>
                                        <p:strVal val="visible"/>
                                      </p:to>
                                    </p:set>
                                    <p:animEffect transition="in" filter="fade">
                                      <p:cBhvr>
                                        <p:cTn id="13" dur="1000"/>
                                        <p:tgtEl>
                                          <p:spTgt spid="575"/>
                                        </p:tgtEl>
                                      </p:cBhvr>
                                    </p:animEffect>
                                  </p:childTnLst>
                                </p:cTn>
                              </p:par>
                              <p:par>
                                <p:cTn id="14" presetID="10" presetClass="entr" presetSubtype="0" fill="hold" nodeType="withEffect">
                                  <p:stCondLst>
                                    <p:cond delay="0"/>
                                  </p:stCondLst>
                                  <p:childTnLst>
                                    <p:set>
                                      <p:cBhvr>
                                        <p:cTn id="15" dur="1" fill="hold">
                                          <p:stCondLst>
                                            <p:cond delay="0"/>
                                          </p:stCondLst>
                                        </p:cTn>
                                        <p:tgtEl>
                                          <p:spTgt spid="576"/>
                                        </p:tgtEl>
                                        <p:attrNameLst>
                                          <p:attrName>style.visibility</p:attrName>
                                        </p:attrNameLst>
                                      </p:cBhvr>
                                      <p:to>
                                        <p:strVal val="visible"/>
                                      </p:to>
                                    </p:set>
                                    <p:animEffect transition="in" filter="fade">
                                      <p:cBhvr>
                                        <p:cTn id="16" dur="1000"/>
                                        <p:tgtEl>
                                          <p:spTgt spid="576"/>
                                        </p:tgtEl>
                                      </p:cBhvr>
                                    </p:animEffect>
                                  </p:childTnLst>
                                </p:cTn>
                              </p:par>
                              <p:par>
                                <p:cTn id="17" presetID="10" presetClass="entr" presetSubtype="0" fill="hold" nodeType="withEffect">
                                  <p:stCondLst>
                                    <p:cond delay="0"/>
                                  </p:stCondLst>
                                  <p:childTnLst>
                                    <p:set>
                                      <p:cBhvr>
                                        <p:cTn id="18" dur="1" fill="hold">
                                          <p:stCondLst>
                                            <p:cond delay="0"/>
                                          </p:stCondLst>
                                        </p:cTn>
                                        <p:tgtEl>
                                          <p:spTgt spid="578"/>
                                        </p:tgtEl>
                                        <p:attrNameLst>
                                          <p:attrName>style.visibility</p:attrName>
                                        </p:attrNameLst>
                                      </p:cBhvr>
                                      <p:to>
                                        <p:strVal val="visible"/>
                                      </p:to>
                                    </p:set>
                                    <p:animEffect transition="in" filter="fade">
                                      <p:cBhvr>
                                        <p:cTn id="19" dur="10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6000" y="148525"/>
            <a:ext cx="91560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ReactDB architecture building blocks</a:t>
            </a:r>
            <a:endParaRPr>
              <a:solidFill>
                <a:srgbClr val="FFA502"/>
              </a:solidFill>
            </a:endParaRPr>
          </a:p>
        </p:txBody>
      </p:sp>
      <p:sp>
        <p:nvSpPr>
          <p:cNvPr id="584" name="Shape 58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24</a:t>
            </a:fld>
            <a:endParaRPr/>
          </a:p>
        </p:txBody>
      </p:sp>
      <p:sp>
        <p:nvSpPr>
          <p:cNvPr id="585" name="Shape 585"/>
          <p:cNvSpPr txBox="1">
            <a:spLocks noGrp="1"/>
          </p:cNvSpPr>
          <p:nvPr>
            <p:ph type="body" idx="1"/>
          </p:nvPr>
        </p:nvSpPr>
        <p:spPr>
          <a:xfrm>
            <a:off x="561275" y="913056"/>
            <a:ext cx="5691600" cy="37440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Clr>
                <a:srgbClr val="00FFFF"/>
              </a:buClr>
              <a:buSzPts val="3000"/>
              <a:buChar char="●"/>
            </a:pPr>
            <a:r>
              <a:rPr lang="en" sz="3000" dirty="0">
                <a:solidFill>
                  <a:srgbClr val="00FFFF"/>
                </a:solidFill>
              </a:rPr>
              <a:t>Transaction Executors</a:t>
            </a:r>
            <a:endParaRPr sz="3000" dirty="0">
              <a:solidFill>
                <a:srgbClr val="00FFFF"/>
              </a:solidFill>
            </a:endParaRPr>
          </a:p>
          <a:p>
            <a:pPr marL="914400" lvl="1" indent="-381000" rtl="0">
              <a:spcBef>
                <a:spcPts val="0"/>
              </a:spcBef>
              <a:spcAft>
                <a:spcPts val="0"/>
              </a:spcAft>
              <a:buClr>
                <a:schemeClr val="lt1"/>
              </a:buClr>
              <a:buSzPts val="2400"/>
              <a:buChar char="○"/>
            </a:pPr>
            <a:r>
              <a:rPr lang="en" sz="2400" dirty="0">
                <a:solidFill>
                  <a:schemeClr val="lt1"/>
                </a:solidFill>
              </a:rPr>
              <a:t>Abstracts a physical core</a:t>
            </a:r>
            <a:br>
              <a:rPr lang="en" sz="2400" dirty="0">
                <a:solidFill>
                  <a:schemeClr val="lt1"/>
                </a:solidFill>
              </a:rPr>
            </a:br>
            <a:br>
              <a:rPr lang="en" sz="2400" dirty="0">
                <a:solidFill>
                  <a:schemeClr val="lt1"/>
                </a:solidFill>
              </a:rPr>
            </a:br>
            <a:endParaRPr sz="2400" dirty="0">
              <a:solidFill>
                <a:schemeClr val="lt1"/>
              </a:solidFill>
            </a:endParaRPr>
          </a:p>
          <a:p>
            <a:pPr marL="457200" lvl="0" indent="-419100" rtl="0">
              <a:spcBef>
                <a:spcPts val="0"/>
              </a:spcBef>
              <a:spcAft>
                <a:spcPts val="0"/>
              </a:spcAft>
              <a:buClr>
                <a:srgbClr val="00FFFF"/>
              </a:buClr>
              <a:buSzPts val="3000"/>
              <a:buChar char="●"/>
            </a:pPr>
            <a:r>
              <a:rPr lang="en" sz="3000" dirty="0">
                <a:solidFill>
                  <a:srgbClr val="00FFFF"/>
                </a:solidFill>
              </a:rPr>
              <a:t>Containers</a:t>
            </a:r>
            <a:endParaRPr sz="3000" dirty="0">
              <a:solidFill>
                <a:srgbClr val="00FFFF"/>
              </a:solidFill>
            </a:endParaRPr>
          </a:p>
          <a:p>
            <a:pPr marL="914400" lvl="1" indent="-381000" rtl="0">
              <a:spcBef>
                <a:spcPts val="0"/>
              </a:spcBef>
              <a:spcAft>
                <a:spcPts val="0"/>
              </a:spcAft>
              <a:buClr>
                <a:schemeClr val="lt1"/>
              </a:buClr>
              <a:buSzPts val="2400"/>
              <a:buChar char="○"/>
            </a:pPr>
            <a:r>
              <a:rPr lang="en" sz="2400" dirty="0">
                <a:solidFill>
                  <a:schemeClr val="lt1"/>
                </a:solidFill>
              </a:rPr>
              <a:t>Abstracts a set of physical cores and the memory shared by them</a:t>
            </a:r>
            <a:endParaRPr sz="2400" dirty="0">
              <a:solidFill>
                <a:schemeClr val="lt1"/>
              </a:solidFill>
            </a:endParaRPr>
          </a:p>
          <a:p>
            <a:pPr marL="0" lvl="0" indent="0" rtl="0">
              <a:spcBef>
                <a:spcPts val="600"/>
              </a:spcBef>
              <a:spcAft>
                <a:spcPts val="0"/>
              </a:spcAft>
              <a:buNone/>
            </a:pPr>
            <a:endParaRPr sz="2400" dirty="0">
              <a:solidFill>
                <a:schemeClr val="lt1"/>
              </a:solidFill>
            </a:endParaRPr>
          </a:p>
        </p:txBody>
      </p:sp>
      <p:pic>
        <p:nvPicPr>
          <p:cNvPr id="586" name="Shape 586"/>
          <p:cNvPicPr preferRelativeResize="0"/>
          <p:nvPr/>
        </p:nvPicPr>
        <p:blipFill>
          <a:blip r:embed="rId3">
            <a:alphaModFix/>
          </a:blip>
          <a:stretch>
            <a:fillRect/>
          </a:stretch>
        </p:blipFill>
        <p:spPr>
          <a:xfrm>
            <a:off x="7036912" y="1263625"/>
            <a:ext cx="1076175" cy="1076175"/>
          </a:xfrm>
          <a:prstGeom prst="rect">
            <a:avLst/>
          </a:prstGeom>
          <a:noFill/>
          <a:ln>
            <a:noFill/>
          </a:ln>
        </p:spPr>
      </p:pic>
      <p:pic>
        <p:nvPicPr>
          <p:cNvPr id="587" name="Shape 587"/>
          <p:cNvPicPr preferRelativeResize="0"/>
          <p:nvPr/>
        </p:nvPicPr>
        <p:blipFill>
          <a:blip r:embed="rId4">
            <a:alphaModFix/>
          </a:blip>
          <a:stretch>
            <a:fillRect/>
          </a:stretch>
        </p:blipFill>
        <p:spPr>
          <a:xfrm>
            <a:off x="6633875" y="3762050"/>
            <a:ext cx="899750" cy="680050"/>
          </a:xfrm>
          <a:prstGeom prst="rect">
            <a:avLst/>
          </a:prstGeom>
          <a:noFill/>
          <a:ln>
            <a:noFill/>
          </a:ln>
        </p:spPr>
      </p:pic>
      <p:pic>
        <p:nvPicPr>
          <p:cNvPr id="588" name="Shape 588"/>
          <p:cNvPicPr preferRelativeResize="0"/>
          <p:nvPr/>
        </p:nvPicPr>
        <p:blipFill>
          <a:blip r:embed="rId3">
            <a:alphaModFix/>
          </a:blip>
          <a:stretch>
            <a:fillRect/>
          </a:stretch>
        </p:blipFill>
        <p:spPr>
          <a:xfrm>
            <a:off x="6660600" y="2933325"/>
            <a:ext cx="857400" cy="857400"/>
          </a:xfrm>
          <a:prstGeom prst="rect">
            <a:avLst/>
          </a:prstGeom>
          <a:noFill/>
          <a:ln>
            <a:noFill/>
          </a:ln>
        </p:spPr>
      </p:pic>
      <p:pic>
        <p:nvPicPr>
          <p:cNvPr id="589" name="Shape 589"/>
          <p:cNvPicPr preferRelativeResize="0"/>
          <p:nvPr/>
        </p:nvPicPr>
        <p:blipFill>
          <a:blip r:embed="rId3">
            <a:alphaModFix/>
          </a:blip>
          <a:stretch>
            <a:fillRect/>
          </a:stretch>
        </p:blipFill>
        <p:spPr>
          <a:xfrm>
            <a:off x="7575000" y="2933325"/>
            <a:ext cx="857400" cy="857400"/>
          </a:xfrm>
          <a:prstGeom prst="rect">
            <a:avLst/>
          </a:prstGeom>
          <a:noFill/>
          <a:ln>
            <a:noFill/>
          </a:ln>
        </p:spPr>
      </p:pic>
      <p:pic>
        <p:nvPicPr>
          <p:cNvPr id="590" name="Shape 590"/>
          <p:cNvPicPr preferRelativeResize="0"/>
          <p:nvPr/>
        </p:nvPicPr>
        <p:blipFill>
          <a:blip r:embed="rId4">
            <a:alphaModFix/>
          </a:blip>
          <a:stretch>
            <a:fillRect/>
          </a:stretch>
        </p:blipFill>
        <p:spPr>
          <a:xfrm>
            <a:off x="7624475" y="3762050"/>
            <a:ext cx="899750" cy="68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25</a:t>
            </a:fld>
            <a:endParaRPr/>
          </a:p>
        </p:txBody>
      </p:sp>
      <p:sp>
        <p:nvSpPr>
          <p:cNvPr id="605" name="Shape 605"/>
          <p:cNvSpPr/>
          <p:nvPr/>
        </p:nvSpPr>
        <p:spPr>
          <a:xfrm>
            <a:off x="417650" y="1205200"/>
            <a:ext cx="3710400" cy="2163600"/>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FFFFFF"/>
                </a:solidFill>
                <a:latin typeface="Sniglet"/>
                <a:ea typeface="Sniglet"/>
                <a:cs typeface="Sniglet"/>
                <a:sym typeface="Sniglet"/>
              </a:rPr>
              <a:t>Map transaction executors to containers (many to one)</a:t>
            </a:r>
            <a:endParaRPr sz="1800" dirty="0">
              <a:solidFill>
                <a:srgbClr val="FFFFFF"/>
              </a:solidFill>
              <a:latin typeface="Sniglet"/>
              <a:ea typeface="Sniglet"/>
              <a:cs typeface="Sniglet"/>
              <a:sym typeface="Sniglet"/>
            </a:endParaRPr>
          </a:p>
        </p:txBody>
      </p:sp>
      <p:sp>
        <p:nvSpPr>
          <p:cNvPr id="606" name="Shape 606"/>
          <p:cNvSpPr/>
          <p:nvPr/>
        </p:nvSpPr>
        <p:spPr>
          <a:xfrm>
            <a:off x="5190950" y="1205200"/>
            <a:ext cx="3710400" cy="2163600"/>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Sniglet"/>
                <a:ea typeface="Sniglet"/>
                <a:cs typeface="Sniglet"/>
                <a:sym typeface="Sniglet"/>
              </a:rPr>
              <a:t>Map reactors to transaction executors</a:t>
            </a:r>
            <a:endParaRPr sz="1800">
              <a:solidFill>
                <a:srgbClr val="FFFFFF"/>
              </a:solidFill>
              <a:latin typeface="Sniglet"/>
              <a:ea typeface="Sniglet"/>
              <a:cs typeface="Sniglet"/>
              <a:sym typeface="Sniglet"/>
            </a:endParaRPr>
          </a:p>
          <a:p>
            <a:pPr marL="0" lvl="0" indent="0" algn="ctr" rtl="0">
              <a:spcBef>
                <a:spcPts val="0"/>
              </a:spcBef>
              <a:spcAft>
                <a:spcPts val="0"/>
              </a:spcAft>
              <a:buNone/>
            </a:pPr>
            <a:r>
              <a:rPr lang="en" sz="1800">
                <a:solidFill>
                  <a:srgbClr val="FFFFFF"/>
                </a:solidFill>
                <a:latin typeface="Sniglet"/>
                <a:ea typeface="Sniglet"/>
                <a:cs typeface="Sniglet"/>
                <a:sym typeface="Sniglet"/>
              </a:rPr>
              <a:t>(many to many) such that </a:t>
            </a:r>
            <a:r>
              <a:rPr lang="en" sz="1800">
                <a:solidFill>
                  <a:srgbClr val="00FFFF"/>
                </a:solidFill>
                <a:latin typeface="Sniglet"/>
                <a:ea typeface="Sniglet"/>
                <a:cs typeface="Sniglet"/>
                <a:sym typeface="Sniglet"/>
              </a:rPr>
              <a:t>a reactor belongs to one container only</a:t>
            </a:r>
            <a:endParaRPr sz="1800">
              <a:solidFill>
                <a:srgbClr val="00FFFF"/>
              </a:solidFill>
              <a:latin typeface="Sniglet"/>
              <a:ea typeface="Sniglet"/>
              <a:cs typeface="Sniglet"/>
              <a:sym typeface="Sniglet"/>
            </a:endParaRPr>
          </a:p>
        </p:txBody>
      </p:sp>
      <p:grpSp>
        <p:nvGrpSpPr>
          <p:cNvPr id="607" name="Shape 607"/>
          <p:cNvGrpSpPr/>
          <p:nvPr/>
        </p:nvGrpSpPr>
        <p:grpSpPr>
          <a:xfrm>
            <a:off x="3928822" y="2190057"/>
            <a:ext cx="1743855" cy="291185"/>
            <a:chOff x="2266178" y="2764475"/>
            <a:chExt cx="1792245" cy="232966"/>
          </a:xfrm>
        </p:grpSpPr>
        <p:sp>
          <p:nvSpPr>
            <p:cNvPr id="608" name="Shape 608"/>
            <p:cNvSpPr/>
            <p:nvPr/>
          </p:nvSpPr>
          <p:spPr>
            <a:xfrm>
              <a:off x="2266178" y="2855800"/>
              <a:ext cx="1683567"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9" name="Shape 609"/>
            <p:cNvSpPr/>
            <p:nvPr/>
          </p:nvSpPr>
          <p:spPr>
            <a:xfrm>
              <a:off x="3870041" y="2764475"/>
              <a:ext cx="188382" cy="232966"/>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10" name="Shape 610"/>
          <p:cNvSpPr txBox="1"/>
          <p:nvPr/>
        </p:nvSpPr>
        <p:spPr>
          <a:xfrm>
            <a:off x="701450" y="93325"/>
            <a:ext cx="7715400" cy="971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A502"/>
                </a:solidFill>
                <a:latin typeface="Sniglet"/>
                <a:ea typeface="Sniglet"/>
                <a:cs typeface="Sniglet"/>
                <a:sym typeface="Sniglet"/>
              </a:rPr>
              <a:t>How do we map a set of reactors to the compute and memory resources of a large multi-core machine?</a:t>
            </a:r>
            <a:endParaRPr sz="2400">
              <a:solidFill>
                <a:srgbClr val="FFA502"/>
              </a:solidFill>
              <a:latin typeface="Sniglet"/>
              <a:ea typeface="Sniglet"/>
              <a:cs typeface="Sniglet"/>
              <a:sym typeface="Sniglet"/>
            </a:endParaRPr>
          </a:p>
        </p:txBody>
      </p:sp>
      <p:pic>
        <p:nvPicPr>
          <p:cNvPr id="611" name="Shape 611"/>
          <p:cNvPicPr preferRelativeResize="0"/>
          <p:nvPr/>
        </p:nvPicPr>
        <p:blipFill>
          <a:blip r:embed="rId3">
            <a:alphaModFix/>
          </a:blip>
          <a:stretch>
            <a:fillRect/>
          </a:stretch>
        </p:blipFill>
        <p:spPr>
          <a:xfrm>
            <a:off x="3053674" y="3540750"/>
            <a:ext cx="1058108" cy="1297589"/>
          </a:xfrm>
          <a:prstGeom prst="rect">
            <a:avLst/>
          </a:prstGeom>
          <a:noFill/>
          <a:ln>
            <a:noFill/>
          </a:ln>
        </p:spPr>
      </p:pic>
      <p:sp>
        <p:nvSpPr>
          <p:cNvPr id="612" name="Shape 612"/>
          <p:cNvSpPr txBox="1"/>
          <p:nvPr/>
        </p:nvSpPr>
        <p:spPr>
          <a:xfrm>
            <a:off x="5397350" y="3754575"/>
            <a:ext cx="3019500" cy="971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400">
                <a:solidFill>
                  <a:schemeClr val="lt1"/>
                </a:solidFill>
                <a:latin typeface="Sniglet"/>
                <a:ea typeface="Sniglet"/>
                <a:cs typeface="Sniglet"/>
                <a:sym typeface="Sniglet"/>
              </a:rPr>
              <a:t>Specified manually at deployment time</a:t>
            </a:r>
            <a:endParaRPr sz="2400">
              <a:solidFill>
                <a:schemeClr val="lt1"/>
              </a:solidFill>
              <a:latin typeface="Sniglet"/>
              <a:ea typeface="Sniglet"/>
              <a:cs typeface="Sniglet"/>
              <a:sym typeface="Sniglet"/>
            </a:endParaRPr>
          </a:p>
        </p:txBody>
      </p:sp>
      <p:sp>
        <p:nvSpPr>
          <p:cNvPr id="613" name="Shape 613"/>
          <p:cNvSpPr txBox="1">
            <a:spLocks noGrp="1"/>
          </p:cNvSpPr>
          <p:nvPr>
            <p:ph type="body" idx="2"/>
          </p:nvPr>
        </p:nvSpPr>
        <p:spPr>
          <a:xfrm>
            <a:off x="408575" y="3748775"/>
            <a:ext cx="1988400" cy="857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1800">
                <a:solidFill>
                  <a:srgbClr val="FFA502"/>
                </a:solidFill>
              </a:rPr>
              <a:t>Need low-level control over deployment</a:t>
            </a:r>
            <a:endParaRPr sz="1800">
              <a:solidFill>
                <a:srgbClr val="FFA502"/>
              </a:solidFill>
            </a:endParaRPr>
          </a:p>
        </p:txBody>
      </p:sp>
      <p:sp>
        <p:nvSpPr>
          <p:cNvPr id="614" name="Shape 614"/>
          <p:cNvSpPr/>
          <p:nvPr/>
        </p:nvSpPr>
        <p:spPr>
          <a:xfrm>
            <a:off x="454050" y="3740549"/>
            <a:ext cx="2048075" cy="999443"/>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2033751" y="4242430"/>
            <a:ext cx="363230" cy="363755"/>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00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16" name="Shape 616"/>
          <p:cNvPicPr preferRelativeResize="0"/>
          <p:nvPr/>
        </p:nvPicPr>
        <p:blipFill>
          <a:blip r:embed="rId4">
            <a:alphaModFix/>
          </a:blip>
          <a:stretch>
            <a:fillRect/>
          </a:stretch>
        </p:blipFill>
        <p:spPr>
          <a:xfrm>
            <a:off x="4143525" y="3435325"/>
            <a:ext cx="1297600" cy="1508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26</a:t>
            </a:fld>
            <a:endParaRPr/>
          </a:p>
        </p:txBody>
      </p:sp>
      <p:pic>
        <p:nvPicPr>
          <p:cNvPr id="622" name="Shape 622"/>
          <p:cNvPicPr preferRelativeResize="0"/>
          <p:nvPr/>
        </p:nvPicPr>
        <p:blipFill>
          <a:blip r:embed="rId3">
            <a:alphaModFix/>
          </a:blip>
          <a:stretch>
            <a:fillRect/>
          </a:stretch>
        </p:blipFill>
        <p:spPr>
          <a:xfrm>
            <a:off x="685870" y="1670466"/>
            <a:ext cx="2034531" cy="1204346"/>
          </a:xfrm>
          <a:prstGeom prst="rect">
            <a:avLst/>
          </a:prstGeom>
          <a:noFill/>
          <a:ln>
            <a:noFill/>
          </a:ln>
        </p:spPr>
      </p:pic>
      <p:pic>
        <p:nvPicPr>
          <p:cNvPr id="623" name="Shape 623"/>
          <p:cNvPicPr preferRelativeResize="0"/>
          <p:nvPr/>
        </p:nvPicPr>
        <p:blipFill>
          <a:blip r:embed="rId4">
            <a:alphaModFix/>
          </a:blip>
          <a:stretch>
            <a:fillRect/>
          </a:stretch>
        </p:blipFill>
        <p:spPr>
          <a:xfrm>
            <a:off x="1324525" y="1004881"/>
            <a:ext cx="868907" cy="526055"/>
          </a:xfrm>
          <a:prstGeom prst="rect">
            <a:avLst/>
          </a:prstGeom>
          <a:noFill/>
          <a:ln>
            <a:noFill/>
          </a:ln>
        </p:spPr>
      </p:pic>
      <p:pic>
        <p:nvPicPr>
          <p:cNvPr id="624" name="Shape 624"/>
          <p:cNvPicPr preferRelativeResize="0"/>
          <p:nvPr/>
        </p:nvPicPr>
        <p:blipFill>
          <a:blip r:embed="rId4">
            <a:alphaModFix/>
          </a:blip>
          <a:stretch>
            <a:fillRect/>
          </a:stretch>
        </p:blipFill>
        <p:spPr>
          <a:xfrm>
            <a:off x="2207580" y="1004881"/>
            <a:ext cx="868907" cy="526055"/>
          </a:xfrm>
          <a:prstGeom prst="rect">
            <a:avLst/>
          </a:prstGeom>
          <a:noFill/>
          <a:ln>
            <a:noFill/>
          </a:ln>
        </p:spPr>
      </p:pic>
      <p:sp>
        <p:nvSpPr>
          <p:cNvPr id="625" name="Shape 625"/>
          <p:cNvSpPr/>
          <p:nvPr/>
        </p:nvSpPr>
        <p:spPr>
          <a:xfrm>
            <a:off x="1125780" y="1787930"/>
            <a:ext cx="1173300" cy="948000"/>
          </a:xfrm>
          <a:prstGeom prst="rect">
            <a:avLst/>
          </a:prstGeom>
          <a:solidFill>
            <a:srgbClr val="434343">
              <a:alpha val="9230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TransactionExecutor</a:t>
            </a:r>
            <a:endParaRPr>
              <a:solidFill>
                <a:srgbClr val="00FFFF"/>
              </a:solidFill>
              <a:latin typeface="Sniglet"/>
              <a:ea typeface="Sniglet"/>
              <a:cs typeface="Sniglet"/>
              <a:sym typeface="Sniglet"/>
            </a:endParaRPr>
          </a:p>
        </p:txBody>
      </p:sp>
      <p:pic>
        <p:nvPicPr>
          <p:cNvPr id="626" name="Shape 626"/>
          <p:cNvPicPr preferRelativeResize="0"/>
          <p:nvPr/>
        </p:nvPicPr>
        <p:blipFill>
          <a:blip r:embed="rId5">
            <a:alphaModFix/>
          </a:blip>
          <a:stretch>
            <a:fillRect/>
          </a:stretch>
        </p:blipFill>
        <p:spPr>
          <a:xfrm>
            <a:off x="869985" y="2735921"/>
            <a:ext cx="1722387" cy="663245"/>
          </a:xfrm>
          <a:prstGeom prst="rect">
            <a:avLst/>
          </a:prstGeom>
          <a:noFill/>
          <a:ln>
            <a:noFill/>
          </a:ln>
        </p:spPr>
      </p:pic>
      <p:sp>
        <p:nvSpPr>
          <p:cNvPr id="627" name="Shape 627"/>
          <p:cNvSpPr/>
          <p:nvPr/>
        </p:nvSpPr>
        <p:spPr>
          <a:xfrm>
            <a:off x="1254076" y="2735921"/>
            <a:ext cx="924000" cy="525900"/>
          </a:xfrm>
          <a:prstGeom prst="rect">
            <a:avLst/>
          </a:prstGeom>
          <a:solidFill>
            <a:srgbClr val="434343">
              <a:alpha val="9345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00FFFF"/>
                </a:solidFill>
                <a:latin typeface="Sniglet"/>
                <a:ea typeface="Sniglet"/>
                <a:cs typeface="Sniglet"/>
                <a:sym typeface="Sniglet"/>
              </a:rPr>
              <a:t>Request</a:t>
            </a:r>
            <a:endParaRPr>
              <a:solidFill>
                <a:srgbClr val="00FFFF"/>
              </a:solidFill>
              <a:latin typeface="Sniglet"/>
              <a:ea typeface="Sniglet"/>
              <a:cs typeface="Sniglet"/>
              <a:sym typeface="Sniglet"/>
            </a:endParaRPr>
          </a:p>
          <a:p>
            <a:pPr marL="0" lvl="0" indent="0" algn="ctr">
              <a:spcBef>
                <a:spcPts val="0"/>
              </a:spcBef>
              <a:spcAft>
                <a:spcPts val="0"/>
              </a:spcAft>
              <a:buNone/>
            </a:pPr>
            <a:r>
              <a:rPr lang="en">
                <a:solidFill>
                  <a:srgbClr val="00FFFF"/>
                </a:solidFill>
                <a:latin typeface="Sniglet"/>
                <a:ea typeface="Sniglet"/>
                <a:cs typeface="Sniglet"/>
                <a:sym typeface="Sniglet"/>
              </a:rPr>
              <a:t>Queue</a:t>
            </a:r>
            <a:endParaRPr>
              <a:solidFill>
                <a:srgbClr val="00FFFF"/>
              </a:solidFill>
              <a:latin typeface="Sniglet"/>
              <a:ea typeface="Sniglet"/>
              <a:cs typeface="Sniglet"/>
              <a:sym typeface="Sniglet"/>
            </a:endParaRPr>
          </a:p>
        </p:txBody>
      </p:sp>
      <p:pic>
        <p:nvPicPr>
          <p:cNvPr id="628" name="Shape 628"/>
          <p:cNvPicPr preferRelativeResize="0"/>
          <p:nvPr/>
        </p:nvPicPr>
        <p:blipFill>
          <a:blip r:embed="rId3">
            <a:alphaModFix/>
          </a:blip>
          <a:stretch>
            <a:fillRect/>
          </a:stretch>
        </p:blipFill>
        <p:spPr>
          <a:xfrm>
            <a:off x="2525567" y="1670466"/>
            <a:ext cx="2034531" cy="1204346"/>
          </a:xfrm>
          <a:prstGeom prst="rect">
            <a:avLst/>
          </a:prstGeom>
          <a:noFill/>
          <a:ln>
            <a:noFill/>
          </a:ln>
        </p:spPr>
      </p:pic>
      <p:sp>
        <p:nvSpPr>
          <p:cNvPr id="629" name="Shape 629"/>
          <p:cNvSpPr/>
          <p:nvPr/>
        </p:nvSpPr>
        <p:spPr>
          <a:xfrm>
            <a:off x="2965477" y="1787930"/>
            <a:ext cx="1173300" cy="948000"/>
          </a:xfrm>
          <a:prstGeom prst="rect">
            <a:avLst/>
          </a:prstGeom>
          <a:solidFill>
            <a:srgbClr val="434343">
              <a:alpha val="9269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TransactionExecutor</a:t>
            </a:r>
            <a:endParaRPr>
              <a:solidFill>
                <a:srgbClr val="00FFFF"/>
              </a:solidFill>
              <a:latin typeface="Sniglet"/>
              <a:ea typeface="Sniglet"/>
              <a:cs typeface="Sniglet"/>
              <a:sym typeface="Sniglet"/>
            </a:endParaRPr>
          </a:p>
        </p:txBody>
      </p:sp>
      <p:pic>
        <p:nvPicPr>
          <p:cNvPr id="630" name="Shape 630"/>
          <p:cNvPicPr preferRelativeResize="0"/>
          <p:nvPr/>
        </p:nvPicPr>
        <p:blipFill>
          <a:blip r:embed="rId5">
            <a:alphaModFix/>
          </a:blip>
          <a:stretch>
            <a:fillRect/>
          </a:stretch>
        </p:blipFill>
        <p:spPr>
          <a:xfrm>
            <a:off x="2709682" y="2735921"/>
            <a:ext cx="1722387" cy="663245"/>
          </a:xfrm>
          <a:prstGeom prst="rect">
            <a:avLst/>
          </a:prstGeom>
          <a:noFill/>
          <a:ln>
            <a:noFill/>
          </a:ln>
        </p:spPr>
      </p:pic>
      <p:sp>
        <p:nvSpPr>
          <p:cNvPr id="631" name="Shape 631"/>
          <p:cNvSpPr/>
          <p:nvPr/>
        </p:nvSpPr>
        <p:spPr>
          <a:xfrm>
            <a:off x="3093773" y="2735921"/>
            <a:ext cx="924000" cy="525900"/>
          </a:xfrm>
          <a:prstGeom prst="rect">
            <a:avLst/>
          </a:prstGeom>
          <a:solidFill>
            <a:srgbClr val="434343">
              <a:alpha val="9384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Request</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Queue</a:t>
            </a:r>
            <a:endParaRPr>
              <a:solidFill>
                <a:srgbClr val="00FFFF"/>
              </a:solidFill>
              <a:latin typeface="Sniglet"/>
              <a:ea typeface="Sniglet"/>
              <a:cs typeface="Sniglet"/>
              <a:sym typeface="Sniglet"/>
            </a:endParaRPr>
          </a:p>
        </p:txBody>
      </p:sp>
      <p:pic>
        <p:nvPicPr>
          <p:cNvPr id="632" name="Shape 632"/>
          <p:cNvPicPr preferRelativeResize="0"/>
          <p:nvPr/>
        </p:nvPicPr>
        <p:blipFill>
          <a:blip r:embed="rId4">
            <a:alphaModFix/>
          </a:blip>
          <a:stretch>
            <a:fillRect/>
          </a:stretch>
        </p:blipFill>
        <p:spPr>
          <a:xfrm>
            <a:off x="3090634" y="1004881"/>
            <a:ext cx="868907" cy="526055"/>
          </a:xfrm>
          <a:prstGeom prst="rect">
            <a:avLst/>
          </a:prstGeom>
          <a:noFill/>
          <a:ln>
            <a:noFill/>
          </a:ln>
        </p:spPr>
      </p:pic>
      <p:pic>
        <p:nvPicPr>
          <p:cNvPr id="633" name="Shape 633"/>
          <p:cNvPicPr preferRelativeResize="0"/>
          <p:nvPr/>
        </p:nvPicPr>
        <p:blipFill>
          <a:blip r:embed="rId6">
            <a:alphaModFix/>
          </a:blip>
          <a:stretch>
            <a:fillRect/>
          </a:stretch>
        </p:blipFill>
        <p:spPr>
          <a:xfrm>
            <a:off x="1576796" y="1392818"/>
            <a:ext cx="1132886" cy="314353"/>
          </a:xfrm>
          <a:prstGeom prst="rect">
            <a:avLst/>
          </a:prstGeom>
          <a:noFill/>
          <a:ln>
            <a:noFill/>
          </a:ln>
        </p:spPr>
      </p:pic>
      <p:pic>
        <p:nvPicPr>
          <p:cNvPr id="634" name="Shape 634"/>
          <p:cNvPicPr preferRelativeResize="0"/>
          <p:nvPr/>
        </p:nvPicPr>
        <p:blipFill>
          <a:blip r:embed="rId6">
            <a:alphaModFix/>
          </a:blip>
          <a:stretch>
            <a:fillRect/>
          </a:stretch>
        </p:blipFill>
        <p:spPr>
          <a:xfrm>
            <a:off x="2607026" y="1392818"/>
            <a:ext cx="1132886" cy="314353"/>
          </a:xfrm>
          <a:prstGeom prst="rect">
            <a:avLst/>
          </a:prstGeom>
          <a:noFill/>
          <a:ln>
            <a:noFill/>
          </a:ln>
        </p:spPr>
      </p:pic>
      <p:sp>
        <p:nvSpPr>
          <p:cNvPr id="635" name="Shape 635"/>
          <p:cNvSpPr/>
          <p:nvPr/>
        </p:nvSpPr>
        <p:spPr>
          <a:xfrm>
            <a:off x="1135580" y="3502281"/>
            <a:ext cx="3012900" cy="359700"/>
          </a:xfrm>
          <a:prstGeom prst="rect">
            <a:avLst/>
          </a:prstGeom>
          <a:solidFill>
            <a:srgbClr val="434343">
              <a:alpha val="9076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Transaction Coordinator</a:t>
            </a:r>
            <a:endParaRPr>
              <a:solidFill>
                <a:srgbClr val="00FFFF"/>
              </a:solidFill>
              <a:latin typeface="Sniglet"/>
              <a:ea typeface="Sniglet"/>
              <a:cs typeface="Sniglet"/>
              <a:sym typeface="Sniglet"/>
            </a:endParaRPr>
          </a:p>
        </p:txBody>
      </p:sp>
      <p:sp>
        <p:nvSpPr>
          <p:cNvPr id="636" name="Shape 636"/>
          <p:cNvSpPr/>
          <p:nvPr/>
        </p:nvSpPr>
        <p:spPr>
          <a:xfrm>
            <a:off x="1125780" y="3941195"/>
            <a:ext cx="3012900" cy="359700"/>
          </a:xfrm>
          <a:prstGeom prst="rect">
            <a:avLst/>
          </a:prstGeom>
          <a:solidFill>
            <a:srgbClr val="43434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Transport Driver</a:t>
            </a:r>
            <a:endParaRPr>
              <a:solidFill>
                <a:srgbClr val="00FFFF"/>
              </a:solidFill>
              <a:latin typeface="Sniglet"/>
              <a:ea typeface="Sniglet"/>
              <a:cs typeface="Sniglet"/>
              <a:sym typeface="Sniglet"/>
            </a:endParaRPr>
          </a:p>
        </p:txBody>
      </p:sp>
      <p:sp>
        <p:nvSpPr>
          <p:cNvPr id="637" name="Shape 637"/>
          <p:cNvSpPr/>
          <p:nvPr/>
        </p:nvSpPr>
        <p:spPr>
          <a:xfrm>
            <a:off x="1135580" y="4380113"/>
            <a:ext cx="3012900" cy="359700"/>
          </a:xfrm>
          <a:prstGeom prst="rect">
            <a:avLst/>
          </a:prstGeom>
          <a:solidFill>
            <a:srgbClr val="43434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Transaction Router</a:t>
            </a:r>
            <a:endParaRPr>
              <a:solidFill>
                <a:srgbClr val="00FFFF"/>
              </a:solidFill>
              <a:latin typeface="Sniglet"/>
              <a:ea typeface="Sniglet"/>
              <a:cs typeface="Sniglet"/>
              <a:sym typeface="Sniglet"/>
            </a:endParaRPr>
          </a:p>
        </p:txBody>
      </p:sp>
      <p:sp>
        <p:nvSpPr>
          <p:cNvPr id="638" name="Shape 638"/>
          <p:cNvSpPr txBox="1"/>
          <p:nvPr/>
        </p:nvSpPr>
        <p:spPr>
          <a:xfrm>
            <a:off x="685878" y="568056"/>
            <a:ext cx="4001700" cy="43053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Container</a:t>
            </a:r>
            <a:endParaRPr sz="1800">
              <a:solidFill>
                <a:srgbClr val="00FFFF"/>
              </a:solidFill>
              <a:latin typeface="Sniglet"/>
              <a:ea typeface="Sniglet"/>
              <a:cs typeface="Sniglet"/>
              <a:sym typeface="Sniglet"/>
            </a:endParaRPr>
          </a:p>
        </p:txBody>
      </p:sp>
      <p:sp>
        <p:nvSpPr>
          <p:cNvPr id="639" name="Shape 639"/>
          <p:cNvSpPr txBox="1"/>
          <p:nvPr/>
        </p:nvSpPr>
        <p:spPr>
          <a:xfrm>
            <a:off x="4896250" y="582235"/>
            <a:ext cx="1583100" cy="1204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800">
                <a:solidFill>
                  <a:srgbClr val="00FFFF"/>
                </a:solidFill>
                <a:latin typeface="Sniglet"/>
                <a:ea typeface="Sniglet"/>
                <a:cs typeface="Sniglet"/>
                <a:sym typeface="Sniglet"/>
              </a:rPr>
              <a:t>Container</a:t>
            </a:r>
            <a:endParaRPr sz="1800">
              <a:solidFill>
                <a:srgbClr val="00FFFF"/>
              </a:solidFill>
              <a:latin typeface="Sniglet"/>
              <a:ea typeface="Sniglet"/>
              <a:cs typeface="Sniglet"/>
              <a:sym typeface="Sniglet"/>
            </a:endParaRPr>
          </a:p>
        </p:txBody>
      </p:sp>
      <p:sp>
        <p:nvSpPr>
          <p:cNvPr id="640" name="Shape 640"/>
          <p:cNvSpPr txBox="1"/>
          <p:nvPr/>
        </p:nvSpPr>
        <p:spPr>
          <a:xfrm>
            <a:off x="4896250" y="2118449"/>
            <a:ext cx="1583100" cy="1204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Container</a:t>
            </a:r>
            <a:endParaRPr sz="1800">
              <a:solidFill>
                <a:srgbClr val="00FFFF"/>
              </a:solidFill>
              <a:latin typeface="Sniglet"/>
              <a:ea typeface="Sniglet"/>
              <a:cs typeface="Sniglet"/>
              <a:sym typeface="Sniglet"/>
            </a:endParaRPr>
          </a:p>
        </p:txBody>
      </p:sp>
      <p:sp>
        <p:nvSpPr>
          <p:cNvPr id="641" name="Shape 641"/>
          <p:cNvSpPr txBox="1"/>
          <p:nvPr/>
        </p:nvSpPr>
        <p:spPr>
          <a:xfrm>
            <a:off x="4896250" y="3654664"/>
            <a:ext cx="1583100" cy="1204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FFFF"/>
                </a:solidFill>
                <a:latin typeface="Sniglet"/>
                <a:ea typeface="Sniglet"/>
                <a:cs typeface="Sniglet"/>
                <a:sym typeface="Sniglet"/>
              </a:rPr>
              <a:t>Container</a:t>
            </a:r>
            <a:endParaRPr sz="1800">
              <a:solidFill>
                <a:srgbClr val="00FFFF"/>
              </a:solidFill>
              <a:latin typeface="Sniglet"/>
              <a:ea typeface="Sniglet"/>
              <a:cs typeface="Sniglet"/>
              <a:sym typeface="Sniglet"/>
            </a:endParaRPr>
          </a:p>
        </p:txBody>
      </p:sp>
      <p:sp>
        <p:nvSpPr>
          <p:cNvPr id="642" name="Shape 642"/>
          <p:cNvSpPr txBox="1"/>
          <p:nvPr/>
        </p:nvSpPr>
        <p:spPr>
          <a:xfrm>
            <a:off x="456863" y="142500"/>
            <a:ext cx="6228000" cy="4858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 sz="1800">
                <a:solidFill>
                  <a:srgbClr val="00FFFF"/>
                </a:solidFill>
                <a:latin typeface="Sniglet"/>
                <a:ea typeface="Sniglet"/>
                <a:cs typeface="Sniglet"/>
                <a:sym typeface="Sniglet"/>
              </a:rPr>
              <a:t>Multi-core machine</a:t>
            </a:r>
            <a:endParaRPr sz="1800">
              <a:solidFill>
                <a:srgbClr val="00FFFF"/>
              </a:solidFill>
              <a:latin typeface="Sniglet"/>
              <a:ea typeface="Sniglet"/>
              <a:cs typeface="Sniglet"/>
              <a:sym typeface="Sniglet"/>
            </a:endParaRPr>
          </a:p>
        </p:txBody>
      </p:sp>
      <p:sp>
        <p:nvSpPr>
          <p:cNvPr id="643" name="Shape 643"/>
          <p:cNvSpPr txBox="1"/>
          <p:nvPr/>
        </p:nvSpPr>
        <p:spPr>
          <a:xfrm>
            <a:off x="6802173" y="2077950"/>
            <a:ext cx="2157327" cy="987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400" dirty="0">
                <a:solidFill>
                  <a:srgbClr val="FFA502"/>
                </a:solidFill>
                <a:latin typeface="Walter Turncoat"/>
                <a:ea typeface="Walter Turncoat"/>
                <a:cs typeface="Walter Turncoat"/>
                <a:sym typeface="Walter Turncoat"/>
              </a:rPr>
              <a:t>ReactDB</a:t>
            </a:r>
            <a:endParaRPr sz="2400" dirty="0">
              <a:solidFill>
                <a:srgbClr val="FFA502"/>
              </a:solidFill>
              <a:latin typeface="Walter Turncoat"/>
              <a:ea typeface="Walter Turncoat"/>
              <a:cs typeface="Walter Turncoat"/>
              <a:sym typeface="Walter Turncoat"/>
            </a:endParaRPr>
          </a:p>
          <a:p>
            <a:pPr marL="0" lvl="0" indent="0" algn="ctr">
              <a:spcBef>
                <a:spcPts val="0"/>
              </a:spcBef>
              <a:spcAft>
                <a:spcPts val="0"/>
              </a:spcAft>
              <a:buNone/>
            </a:pPr>
            <a:r>
              <a:rPr lang="en" sz="2400" dirty="0">
                <a:solidFill>
                  <a:srgbClr val="FFA502"/>
                </a:solidFill>
                <a:latin typeface="Walter Turncoat"/>
                <a:ea typeface="Walter Turncoat"/>
                <a:cs typeface="Walter Turncoat"/>
                <a:sym typeface="Walter Turncoat"/>
              </a:rPr>
              <a:t>Architecture</a:t>
            </a:r>
            <a:endParaRPr sz="2400" dirty="0">
              <a:solidFill>
                <a:srgbClr val="FFA502"/>
              </a:solidFill>
              <a:latin typeface="Walter Turncoat"/>
              <a:ea typeface="Walter Turncoat"/>
              <a:cs typeface="Walter Turncoat"/>
              <a:sym typeface="Walter Turnco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fade">
                                      <p:cBhvr>
                                        <p:cTn id="7" dur="500"/>
                                        <p:tgtEl>
                                          <p:spTgt spid="622"/>
                                        </p:tgtEl>
                                      </p:cBhvr>
                                    </p:animEffect>
                                  </p:childTnLst>
                                </p:cTn>
                              </p:par>
                              <p:par>
                                <p:cTn id="8" presetID="10" presetClass="entr" presetSubtype="0" fill="hold" nodeType="withEffect">
                                  <p:stCondLst>
                                    <p:cond delay="0"/>
                                  </p:stCondLst>
                                  <p:childTnLst>
                                    <p:set>
                                      <p:cBhvr>
                                        <p:cTn id="9" dur="1" fill="hold">
                                          <p:stCondLst>
                                            <p:cond delay="0"/>
                                          </p:stCondLst>
                                        </p:cTn>
                                        <p:tgtEl>
                                          <p:spTgt spid="623"/>
                                        </p:tgtEl>
                                        <p:attrNameLst>
                                          <p:attrName>style.visibility</p:attrName>
                                        </p:attrNameLst>
                                      </p:cBhvr>
                                      <p:to>
                                        <p:strVal val="visible"/>
                                      </p:to>
                                    </p:set>
                                    <p:animEffect transition="in" filter="fade">
                                      <p:cBhvr>
                                        <p:cTn id="10" dur="500"/>
                                        <p:tgtEl>
                                          <p:spTgt spid="623"/>
                                        </p:tgtEl>
                                      </p:cBhvr>
                                    </p:animEffect>
                                  </p:childTnLst>
                                </p:cTn>
                              </p:par>
                              <p:par>
                                <p:cTn id="11" presetID="10" presetClass="entr" presetSubtype="0" fill="hold" nodeType="withEffect">
                                  <p:stCondLst>
                                    <p:cond delay="0"/>
                                  </p:stCondLst>
                                  <p:childTnLst>
                                    <p:set>
                                      <p:cBhvr>
                                        <p:cTn id="12" dur="1" fill="hold">
                                          <p:stCondLst>
                                            <p:cond delay="0"/>
                                          </p:stCondLst>
                                        </p:cTn>
                                        <p:tgtEl>
                                          <p:spTgt spid="624"/>
                                        </p:tgtEl>
                                        <p:attrNameLst>
                                          <p:attrName>style.visibility</p:attrName>
                                        </p:attrNameLst>
                                      </p:cBhvr>
                                      <p:to>
                                        <p:strVal val="visible"/>
                                      </p:to>
                                    </p:set>
                                    <p:animEffect transition="in" filter="fade">
                                      <p:cBhvr>
                                        <p:cTn id="13" dur="500"/>
                                        <p:tgtEl>
                                          <p:spTgt spid="624"/>
                                        </p:tgtEl>
                                      </p:cBhvr>
                                    </p:animEffect>
                                  </p:childTnLst>
                                </p:cTn>
                              </p:par>
                              <p:par>
                                <p:cTn id="14" presetID="10" presetClass="entr" presetSubtype="0" fill="hold" nodeType="withEffect">
                                  <p:stCondLst>
                                    <p:cond delay="0"/>
                                  </p:stCondLst>
                                  <p:childTnLst>
                                    <p:set>
                                      <p:cBhvr>
                                        <p:cTn id="15" dur="1" fill="hold">
                                          <p:stCondLst>
                                            <p:cond delay="0"/>
                                          </p:stCondLst>
                                        </p:cTn>
                                        <p:tgtEl>
                                          <p:spTgt spid="625"/>
                                        </p:tgtEl>
                                        <p:attrNameLst>
                                          <p:attrName>style.visibility</p:attrName>
                                        </p:attrNameLst>
                                      </p:cBhvr>
                                      <p:to>
                                        <p:strVal val="visible"/>
                                      </p:to>
                                    </p:set>
                                    <p:animEffect transition="in" filter="fade">
                                      <p:cBhvr>
                                        <p:cTn id="16" dur="500"/>
                                        <p:tgtEl>
                                          <p:spTgt spid="625"/>
                                        </p:tgtEl>
                                      </p:cBhvr>
                                    </p:animEffect>
                                  </p:childTnLst>
                                </p:cTn>
                              </p:par>
                              <p:par>
                                <p:cTn id="17" presetID="10" presetClass="entr" presetSubtype="0" fill="hold" nodeType="withEffect">
                                  <p:stCondLst>
                                    <p:cond delay="0"/>
                                  </p:stCondLst>
                                  <p:childTnLst>
                                    <p:set>
                                      <p:cBhvr>
                                        <p:cTn id="18" dur="1" fill="hold">
                                          <p:stCondLst>
                                            <p:cond delay="0"/>
                                          </p:stCondLst>
                                        </p:cTn>
                                        <p:tgtEl>
                                          <p:spTgt spid="628"/>
                                        </p:tgtEl>
                                        <p:attrNameLst>
                                          <p:attrName>style.visibility</p:attrName>
                                        </p:attrNameLst>
                                      </p:cBhvr>
                                      <p:to>
                                        <p:strVal val="visible"/>
                                      </p:to>
                                    </p:set>
                                    <p:animEffect transition="in" filter="fade">
                                      <p:cBhvr>
                                        <p:cTn id="19" dur="500"/>
                                        <p:tgtEl>
                                          <p:spTgt spid="628"/>
                                        </p:tgtEl>
                                      </p:cBhvr>
                                    </p:animEffect>
                                  </p:childTnLst>
                                </p:cTn>
                              </p:par>
                              <p:par>
                                <p:cTn id="20" presetID="10" presetClass="entr" presetSubtype="0" fill="hold" nodeType="withEffect">
                                  <p:stCondLst>
                                    <p:cond delay="0"/>
                                  </p:stCondLst>
                                  <p:childTnLst>
                                    <p:set>
                                      <p:cBhvr>
                                        <p:cTn id="21" dur="1" fill="hold">
                                          <p:stCondLst>
                                            <p:cond delay="0"/>
                                          </p:stCondLst>
                                        </p:cTn>
                                        <p:tgtEl>
                                          <p:spTgt spid="629"/>
                                        </p:tgtEl>
                                        <p:attrNameLst>
                                          <p:attrName>style.visibility</p:attrName>
                                        </p:attrNameLst>
                                      </p:cBhvr>
                                      <p:to>
                                        <p:strVal val="visible"/>
                                      </p:to>
                                    </p:set>
                                    <p:animEffect transition="in" filter="fade">
                                      <p:cBhvr>
                                        <p:cTn id="22" dur="500"/>
                                        <p:tgtEl>
                                          <p:spTgt spid="629"/>
                                        </p:tgtEl>
                                      </p:cBhvr>
                                    </p:animEffect>
                                  </p:childTnLst>
                                </p:cTn>
                              </p:par>
                              <p:par>
                                <p:cTn id="23" presetID="10" presetClass="entr" presetSubtype="0" fill="hold" nodeType="withEffect">
                                  <p:stCondLst>
                                    <p:cond delay="0"/>
                                  </p:stCondLst>
                                  <p:childTnLst>
                                    <p:set>
                                      <p:cBhvr>
                                        <p:cTn id="24" dur="1" fill="hold">
                                          <p:stCondLst>
                                            <p:cond delay="0"/>
                                          </p:stCondLst>
                                        </p:cTn>
                                        <p:tgtEl>
                                          <p:spTgt spid="632"/>
                                        </p:tgtEl>
                                        <p:attrNameLst>
                                          <p:attrName>style.visibility</p:attrName>
                                        </p:attrNameLst>
                                      </p:cBhvr>
                                      <p:to>
                                        <p:strVal val="visible"/>
                                      </p:to>
                                    </p:set>
                                    <p:animEffect transition="in" filter="fade">
                                      <p:cBhvr>
                                        <p:cTn id="25" dur="500"/>
                                        <p:tgtEl>
                                          <p:spTgt spid="632"/>
                                        </p:tgtEl>
                                      </p:cBhvr>
                                    </p:animEffect>
                                  </p:childTnLst>
                                </p:cTn>
                              </p:par>
                              <p:par>
                                <p:cTn id="26" presetID="10" presetClass="entr" presetSubtype="0" fill="hold" nodeType="withEffect">
                                  <p:stCondLst>
                                    <p:cond delay="0"/>
                                  </p:stCondLst>
                                  <p:childTnLst>
                                    <p:set>
                                      <p:cBhvr>
                                        <p:cTn id="27" dur="1" fill="hold">
                                          <p:stCondLst>
                                            <p:cond delay="0"/>
                                          </p:stCondLst>
                                        </p:cTn>
                                        <p:tgtEl>
                                          <p:spTgt spid="630"/>
                                        </p:tgtEl>
                                        <p:attrNameLst>
                                          <p:attrName>style.visibility</p:attrName>
                                        </p:attrNameLst>
                                      </p:cBhvr>
                                      <p:to>
                                        <p:strVal val="visible"/>
                                      </p:to>
                                    </p:set>
                                    <p:animEffect transition="in" filter="fade">
                                      <p:cBhvr>
                                        <p:cTn id="28" dur="500"/>
                                        <p:tgtEl>
                                          <p:spTgt spid="630"/>
                                        </p:tgtEl>
                                      </p:cBhvr>
                                    </p:animEffect>
                                  </p:childTnLst>
                                </p:cTn>
                              </p:par>
                              <p:par>
                                <p:cTn id="29" presetID="10" presetClass="entr" presetSubtype="0" fill="hold" nodeType="withEffect">
                                  <p:stCondLst>
                                    <p:cond delay="0"/>
                                  </p:stCondLst>
                                  <p:childTnLst>
                                    <p:set>
                                      <p:cBhvr>
                                        <p:cTn id="30" dur="1" fill="hold">
                                          <p:stCondLst>
                                            <p:cond delay="0"/>
                                          </p:stCondLst>
                                        </p:cTn>
                                        <p:tgtEl>
                                          <p:spTgt spid="633"/>
                                        </p:tgtEl>
                                        <p:attrNameLst>
                                          <p:attrName>style.visibility</p:attrName>
                                        </p:attrNameLst>
                                      </p:cBhvr>
                                      <p:to>
                                        <p:strVal val="visible"/>
                                      </p:to>
                                    </p:set>
                                    <p:animEffect transition="in" filter="fade">
                                      <p:cBhvr>
                                        <p:cTn id="31" dur="500"/>
                                        <p:tgtEl>
                                          <p:spTgt spid="633"/>
                                        </p:tgtEl>
                                      </p:cBhvr>
                                    </p:animEffect>
                                  </p:childTnLst>
                                </p:cTn>
                              </p:par>
                              <p:par>
                                <p:cTn id="32" presetID="10" presetClass="entr" presetSubtype="0" fill="hold" nodeType="withEffect">
                                  <p:stCondLst>
                                    <p:cond delay="0"/>
                                  </p:stCondLst>
                                  <p:childTnLst>
                                    <p:set>
                                      <p:cBhvr>
                                        <p:cTn id="33" dur="1" fill="hold">
                                          <p:stCondLst>
                                            <p:cond delay="0"/>
                                          </p:stCondLst>
                                        </p:cTn>
                                        <p:tgtEl>
                                          <p:spTgt spid="631"/>
                                        </p:tgtEl>
                                        <p:attrNameLst>
                                          <p:attrName>style.visibility</p:attrName>
                                        </p:attrNameLst>
                                      </p:cBhvr>
                                      <p:to>
                                        <p:strVal val="visible"/>
                                      </p:to>
                                    </p:set>
                                    <p:animEffect transition="in" filter="fade">
                                      <p:cBhvr>
                                        <p:cTn id="34" dur="500"/>
                                        <p:tgtEl>
                                          <p:spTgt spid="631"/>
                                        </p:tgtEl>
                                      </p:cBhvr>
                                    </p:animEffect>
                                  </p:childTnLst>
                                </p:cTn>
                              </p:par>
                              <p:par>
                                <p:cTn id="35" presetID="10" presetClass="entr" presetSubtype="0" fill="hold" nodeType="withEffect">
                                  <p:stCondLst>
                                    <p:cond delay="0"/>
                                  </p:stCondLst>
                                  <p:childTnLst>
                                    <p:set>
                                      <p:cBhvr>
                                        <p:cTn id="36" dur="1" fill="hold">
                                          <p:stCondLst>
                                            <p:cond delay="0"/>
                                          </p:stCondLst>
                                        </p:cTn>
                                        <p:tgtEl>
                                          <p:spTgt spid="627"/>
                                        </p:tgtEl>
                                        <p:attrNameLst>
                                          <p:attrName>style.visibility</p:attrName>
                                        </p:attrNameLst>
                                      </p:cBhvr>
                                      <p:to>
                                        <p:strVal val="visible"/>
                                      </p:to>
                                    </p:set>
                                    <p:animEffect transition="in" filter="fade">
                                      <p:cBhvr>
                                        <p:cTn id="37" dur="500"/>
                                        <p:tgtEl>
                                          <p:spTgt spid="627"/>
                                        </p:tgtEl>
                                      </p:cBhvr>
                                    </p:animEffect>
                                  </p:childTnLst>
                                </p:cTn>
                              </p:par>
                              <p:par>
                                <p:cTn id="38" presetID="10" presetClass="entr" presetSubtype="0" fill="hold" nodeType="withEffect">
                                  <p:stCondLst>
                                    <p:cond delay="0"/>
                                  </p:stCondLst>
                                  <p:childTnLst>
                                    <p:set>
                                      <p:cBhvr>
                                        <p:cTn id="39" dur="1" fill="hold">
                                          <p:stCondLst>
                                            <p:cond delay="0"/>
                                          </p:stCondLst>
                                        </p:cTn>
                                        <p:tgtEl>
                                          <p:spTgt spid="634"/>
                                        </p:tgtEl>
                                        <p:attrNameLst>
                                          <p:attrName>style.visibility</p:attrName>
                                        </p:attrNameLst>
                                      </p:cBhvr>
                                      <p:to>
                                        <p:strVal val="visible"/>
                                      </p:to>
                                    </p:set>
                                    <p:animEffect transition="in" filter="fade">
                                      <p:cBhvr>
                                        <p:cTn id="40" dur="500"/>
                                        <p:tgtEl>
                                          <p:spTgt spid="634"/>
                                        </p:tgtEl>
                                      </p:cBhvr>
                                    </p:animEffect>
                                  </p:childTnLst>
                                </p:cTn>
                              </p:par>
                              <p:par>
                                <p:cTn id="41" presetID="10" presetClass="entr" presetSubtype="0" fill="hold" nodeType="withEffect">
                                  <p:stCondLst>
                                    <p:cond delay="0"/>
                                  </p:stCondLst>
                                  <p:childTnLst>
                                    <p:set>
                                      <p:cBhvr>
                                        <p:cTn id="42" dur="1" fill="hold">
                                          <p:stCondLst>
                                            <p:cond delay="0"/>
                                          </p:stCondLst>
                                        </p:cTn>
                                        <p:tgtEl>
                                          <p:spTgt spid="638"/>
                                        </p:tgtEl>
                                        <p:attrNameLst>
                                          <p:attrName>style.visibility</p:attrName>
                                        </p:attrNameLst>
                                      </p:cBhvr>
                                      <p:to>
                                        <p:strVal val="visible"/>
                                      </p:to>
                                    </p:set>
                                    <p:animEffect transition="in" filter="fade">
                                      <p:cBhvr>
                                        <p:cTn id="43" dur="500"/>
                                        <p:tgtEl>
                                          <p:spTgt spid="638"/>
                                        </p:tgtEl>
                                      </p:cBhvr>
                                    </p:animEffect>
                                  </p:childTnLst>
                                </p:cTn>
                              </p:par>
                              <p:par>
                                <p:cTn id="44" presetID="10" presetClass="entr" presetSubtype="0" fill="hold" nodeType="withEffect">
                                  <p:stCondLst>
                                    <p:cond delay="0"/>
                                  </p:stCondLst>
                                  <p:childTnLst>
                                    <p:set>
                                      <p:cBhvr>
                                        <p:cTn id="45" dur="1" fill="hold">
                                          <p:stCondLst>
                                            <p:cond delay="0"/>
                                          </p:stCondLst>
                                        </p:cTn>
                                        <p:tgtEl>
                                          <p:spTgt spid="626"/>
                                        </p:tgtEl>
                                        <p:attrNameLst>
                                          <p:attrName>style.visibility</p:attrName>
                                        </p:attrNameLst>
                                      </p:cBhvr>
                                      <p:to>
                                        <p:strVal val="visible"/>
                                      </p:to>
                                    </p:set>
                                    <p:animEffect transition="in" filter="fade">
                                      <p:cBhvr>
                                        <p:cTn id="46" dur="500"/>
                                        <p:tgtEl>
                                          <p:spTgt spid="6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35"/>
                                        </p:tgtEl>
                                        <p:attrNameLst>
                                          <p:attrName>style.visibility</p:attrName>
                                        </p:attrNameLst>
                                      </p:cBhvr>
                                      <p:to>
                                        <p:strVal val="visible"/>
                                      </p:to>
                                    </p:set>
                                    <p:animEffect transition="in" filter="fade">
                                      <p:cBhvr>
                                        <p:cTn id="51" dur="500"/>
                                        <p:tgtEl>
                                          <p:spTgt spid="6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36"/>
                                        </p:tgtEl>
                                        <p:attrNameLst>
                                          <p:attrName>style.visibility</p:attrName>
                                        </p:attrNameLst>
                                      </p:cBhvr>
                                      <p:to>
                                        <p:strVal val="visible"/>
                                      </p:to>
                                    </p:set>
                                    <p:animEffect transition="in" filter="fade">
                                      <p:cBhvr>
                                        <p:cTn id="56" dur="500"/>
                                        <p:tgtEl>
                                          <p:spTgt spid="6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37"/>
                                        </p:tgtEl>
                                        <p:attrNameLst>
                                          <p:attrName>style.visibility</p:attrName>
                                        </p:attrNameLst>
                                      </p:cBhvr>
                                      <p:to>
                                        <p:strVal val="visible"/>
                                      </p:to>
                                    </p:set>
                                    <p:animEffect transition="in" filter="fade">
                                      <p:cBhvr>
                                        <p:cTn id="61" dur="5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6000" y="0"/>
            <a:ext cx="9156000" cy="69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ReactDB deployments</a:t>
            </a:r>
            <a:endParaRPr>
              <a:solidFill>
                <a:srgbClr val="FFA502"/>
              </a:solidFill>
            </a:endParaRPr>
          </a:p>
        </p:txBody>
      </p:sp>
      <p:sp>
        <p:nvSpPr>
          <p:cNvPr id="649" name="Shape 6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27</a:t>
            </a:fld>
            <a:endParaRPr/>
          </a:p>
        </p:txBody>
      </p:sp>
      <p:pic>
        <p:nvPicPr>
          <p:cNvPr id="650" name="Shape 650"/>
          <p:cNvPicPr preferRelativeResize="0"/>
          <p:nvPr/>
        </p:nvPicPr>
        <p:blipFill>
          <a:blip r:embed="rId3">
            <a:alphaModFix/>
          </a:blip>
          <a:stretch>
            <a:fillRect/>
          </a:stretch>
        </p:blipFill>
        <p:spPr>
          <a:xfrm>
            <a:off x="2651532" y="1623196"/>
            <a:ext cx="1898123" cy="1454110"/>
          </a:xfrm>
          <a:prstGeom prst="rect">
            <a:avLst/>
          </a:prstGeom>
          <a:noFill/>
          <a:ln>
            <a:noFill/>
          </a:ln>
        </p:spPr>
      </p:pic>
      <p:sp>
        <p:nvSpPr>
          <p:cNvPr id="651" name="Shape 651"/>
          <p:cNvSpPr/>
          <p:nvPr/>
        </p:nvSpPr>
        <p:spPr>
          <a:xfrm>
            <a:off x="2921912" y="1895879"/>
            <a:ext cx="1356900" cy="896100"/>
          </a:xfrm>
          <a:prstGeom prst="rect">
            <a:avLst/>
          </a:prstGeom>
          <a:solidFill>
            <a:srgbClr val="434343">
              <a:alpha val="9422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00FFFF"/>
                </a:solidFill>
                <a:latin typeface="Sniglet"/>
                <a:ea typeface="Sniglet"/>
                <a:cs typeface="Sniglet"/>
                <a:sym typeface="Sniglet"/>
              </a:rPr>
              <a:t>Transaction</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Executor</a:t>
            </a:r>
            <a:endParaRPr>
              <a:solidFill>
                <a:srgbClr val="00FFFF"/>
              </a:solidFill>
              <a:latin typeface="Sniglet"/>
              <a:ea typeface="Sniglet"/>
              <a:cs typeface="Sniglet"/>
              <a:sym typeface="Sniglet"/>
            </a:endParaRPr>
          </a:p>
          <a:p>
            <a:pPr marL="0" lvl="0" indent="0" algn="ctr">
              <a:spcBef>
                <a:spcPts val="0"/>
              </a:spcBef>
              <a:spcAft>
                <a:spcPts val="0"/>
              </a:spcAft>
              <a:buNone/>
            </a:pPr>
            <a:r>
              <a:rPr lang="en">
                <a:solidFill>
                  <a:srgbClr val="00FFFF"/>
                </a:solidFill>
                <a:latin typeface="Sniglet"/>
                <a:ea typeface="Sniglet"/>
                <a:cs typeface="Sniglet"/>
                <a:sym typeface="Sniglet"/>
              </a:rPr>
              <a:t>(A,B)</a:t>
            </a:r>
            <a:endParaRPr>
              <a:solidFill>
                <a:srgbClr val="00FFFF"/>
              </a:solidFill>
              <a:latin typeface="Sniglet"/>
              <a:ea typeface="Sniglet"/>
              <a:cs typeface="Sniglet"/>
              <a:sym typeface="Sniglet"/>
            </a:endParaRPr>
          </a:p>
        </p:txBody>
      </p:sp>
      <p:sp>
        <p:nvSpPr>
          <p:cNvPr id="652" name="Shape 652"/>
          <p:cNvSpPr txBox="1"/>
          <p:nvPr/>
        </p:nvSpPr>
        <p:spPr>
          <a:xfrm>
            <a:off x="376056" y="1123872"/>
            <a:ext cx="158400" cy="2237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3" name="Shape 653"/>
          <p:cNvSpPr txBox="1"/>
          <p:nvPr/>
        </p:nvSpPr>
        <p:spPr>
          <a:xfrm>
            <a:off x="4623402" y="1312625"/>
            <a:ext cx="2026800" cy="2359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Container</a:t>
            </a:r>
            <a:endParaRPr>
              <a:solidFill>
                <a:srgbClr val="00FFFF"/>
              </a:solidFill>
              <a:latin typeface="Sniglet"/>
              <a:ea typeface="Sniglet"/>
              <a:cs typeface="Sniglet"/>
              <a:sym typeface="Sniglet"/>
            </a:endParaRPr>
          </a:p>
        </p:txBody>
      </p:sp>
      <p:sp>
        <p:nvSpPr>
          <p:cNvPr id="654" name="Shape 654"/>
          <p:cNvSpPr/>
          <p:nvPr/>
        </p:nvSpPr>
        <p:spPr>
          <a:xfrm>
            <a:off x="2921925" y="3129200"/>
            <a:ext cx="1302900" cy="4440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00FFFF"/>
                </a:solidFill>
                <a:latin typeface="Sniglet"/>
                <a:ea typeface="Sniglet"/>
                <a:cs typeface="Sniglet"/>
                <a:sym typeface="Sniglet"/>
              </a:rPr>
              <a:t>Simple Router</a:t>
            </a:r>
            <a:endParaRPr>
              <a:solidFill>
                <a:srgbClr val="00FFFF"/>
              </a:solidFill>
              <a:latin typeface="Sniglet"/>
              <a:ea typeface="Sniglet"/>
              <a:cs typeface="Sniglet"/>
              <a:sym typeface="Sniglet"/>
            </a:endParaRPr>
          </a:p>
        </p:txBody>
      </p:sp>
      <p:pic>
        <p:nvPicPr>
          <p:cNvPr id="655" name="Shape 655"/>
          <p:cNvPicPr preferRelativeResize="0"/>
          <p:nvPr/>
        </p:nvPicPr>
        <p:blipFill>
          <a:blip r:embed="rId3">
            <a:alphaModFix/>
          </a:blip>
          <a:stretch>
            <a:fillRect/>
          </a:stretch>
        </p:blipFill>
        <p:spPr>
          <a:xfrm>
            <a:off x="4666335" y="1623196"/>
            <a:ext cx="1898123" cy="1454110"/>
          </a:xfrm>
          <a:prstGeom prst="rect">
            <a:avLst/>
          </a:prstGeom>
          <a:noFill/>
          <a:ln>
            <a:noFill/>
          </a:ln>
        </p:spPr>
      </p:pic>
      <p:sp>
        <p:nvSpPr>
          <p:cNvPr id="656" name="Shape 656"/>
          <p:cNvSpPr/>
          <p:nvPr/>
        </p:nvSpPr>
        <p:spPr>
          <a:xfrm>
            <a:off x="4936715" y="1895879"/>
            <a:ext cx="1356900" cy="896100"/>
          </a:xfrm>
          <a:prstGeom prst="rect">
            <a:avLst/>
          </a:prstGeom>
          <a:solidFill>
            <a:srgbClr val="434343">
              <a:alpha val="9422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Transaction</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Executor</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(C,D)</a:t>
            </a:r>
            <a:endParaRPr>
              <a:solidFill>
                <a:srgbClr val="00FFFF"/>
              </a:solidFill>
              <a:latin typeface="Sniglet"/>
              <a:ea typeface="Sniglet"/>
              <a:cs typeface="Sniglet"/>
              <a:sym typeface="Sniglet"/>
            </a:endParaRPr>
          </a:p>
        </p:txBody>
      </p:sp>
      <p:sp>
        <p:nvSpPr>
          <p:cNvPr id="657" name="Shape 657"/>
          <p:cNvSpPr/>
          <p:nvPr/>
        </p:nvSpPr>
        <p:spPr>
          <a:xfrm>
            <a:off x="4936728" y="3129200"/>
            <a:ext cx="1302900" cy="4440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Simple Router</a:t>
            </a:r>
            <a:endParaRPr>
              <a:solidFill>
                <a:srgbClr val="00FFFF"/>
              </a:solidFill>
              <a:latin typeface="Sniglet"/>
              <a:ea typeface="Sniglet"/>
              <a:cs typeface="Sniglet"/>
              <a:sym typeface="Sniglet"/>
            </a:endParaRPr>
          </a:p>
        </p:txBody>
      </p:sp>
      <p:sp>
        <p:nvSpPr>
          <p:cNvPr id="658" name="Shape 658"/>
          <p:cNvSpPr txBox="1"/>
          <p:nvPr/>
        </p:nvSpPr>
        <p:spPr>
          <a:xfrm>
            <a:off x="2517017" y="1312525"/>
            <a:ext cx="2026800" cy="2359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Container</a:t>
            </a:r>
            <a:endParaRPr>
              <a:solidFill>
                <a:srgbClr val="00FFFF"/>
              </a:solidFill>
              <a:latin typeface="Sniglet"/>
              <a:ea typeface="Sniglet"/>
              <a:cs typeface="Sniglet"/>
              <a:sym typeface="Sniglet"/>
            </a:endParaRPr>
          </a:p>
        </p:txBody>
      </p:sp>
      <p:sp>
        <p:nvSpPr>
          <p:cNvPr id="659" name="Shape 659"/>
          <p:cNvSpPr txBox="1"/>
          <p:nvPr/>
        </p:nvSpPr>
        <p:spPr>
          <a:xfrm>
            <a:off x="2467350" y="1250050"/>
            <a:ext cx="4242000" cy="24729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60" name="Shape 660"/>
          <p:cNvSpPr txBox="1"/>
          <p:nvPr/>
        </p:nvSpPr>
        <p:spPr>
          <a:xfrm>
            <a:off x="3364501" y="3811200"/>
            <a:ext cx="2415000" cy="444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a:solidFill>
                  <a:srgbClr val="FFA502"/>
                </a:solidFill>
                <a:latin typeface="Walter Turncoat"/>
                <a:ea typeface="Walter Turncoat"/>
                <a:cs typeface="Walter Turncoat"/>
                <a:sym typeface="Walter Turncoat"/>
              </a:rPr>
              <a:t>shared-nothing</a:t>
            </a:r>
            <a:endParaRPr sz="1800">
              <a:solidFill>
                <a:srgbClr val="FFA502"/>
              </a:solidFill>
              <a:latin typeface="Walter Turncoat"/>
              <a:ea typeface="Walter Turncoat"/>
              <a:cs typeface="Walter Turncoat"/>
              <a:sym typeface="Walter Turnco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title"/>
          </p:nvPr>
        </p:nvSpPr>
        <p:spPr>
          <a:xfrm>
            <a:off x="-6000" y="0"/>
            <a:ext cx="9156000" cy="69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ReactDB deployments</a:t>
            </a:r>
            <a:endParaRPr>
              <a:solidFill>
                <a:srgbClr val="FFA502"/>
              </a:solidFill>
            </a:endParaRPr>
          </a:p>
        </p:txBody>
      </p:sp>
      <p:sp>
        <p:nvSpPr>
          <p:cNvPr id="666" name="Shape 66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28</a:t>
            </a:fld>
            <a:endParaRPr/>
          </a:p>
        </p:txBody>
      </p:sp>
      <p:sp>
        <p:nvSpPr>
          <p:cNvPr id="667" name="Shape 667"/>
          <p:cNvSpPr txBox="1"/>
          <p:nvPr/>
        </p:nvSpPr>
        <p:spPr>
          <a:xfrm>
            <a:off x="376050" y="888050"/>
            <a:ext cx="158400" cy="246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668" name="Shape 668"/>
          <p:cNvPicPr preferRelativeResize="0"/>
          <p:nvPr/>
        </p:nvPicPr>
        <p:blipFill>
          <a:blip r:embed="rId3">
            <a:alphaModFix/>
          </a:blip>
          <a:stretch>
            <a:fillRect/>
          </a:stretch>
        </p:blipFill>
        <p:spPr>
          <a:xfrm>
            <a:off x="595791" y="1214379"/>
            <a:ext cx="1579320" cy="1503508"/>
          </a:xfrm>
          <a:prstGeom prst="rect">
            <a:avLst/>
          </a:prstGeom>
          <a:noFill/>
          <a:ln>
            <a:noFill/>
          </a:ln>
        </p:spPr>
      </p:pic>
      <p:sp>
        <p:nvSpPr>
          <p:cNvPr id="669" name="Shape 669"/>
          <p:cNvSpPr/>
          <p:nvPr/>
        </p:nvSpPr>
        <p:spPr>
          <a:xfrm>
            <a:off x="820760" y="1496325"/>
            <a:ext cx="1129200" cy="926400"/>
          </a:xfrm>
          <a:prstGeom prst="rect">
            <a:avLst/>
          </a:prstGeom>
          <a:solidFill>
            <a:srgbClr val="434343">
              <a:alpha val="9422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Transaction</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Executor</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(A,B,C,D)</a:t>
            </a:r>
            <a:endParaRPr>
              <a:solidFill>
                <a:srgbClr val="00FFFF"/>
              </a:solidFill>
              <a:latin typeface="Sniglet"/>
              <a:ea typeface="Sniglet"/>
              <a:cs typeface="Sniglet"/>
              <a:sym typeface="Sniglet"/>
            </a:endParaRPr>
          </a:p>
        </p:txBody>
      </p:sp>
      <p:sp>
        <p:nvSpPr>
          <p:cNvPr id="670" name="Shape 670"/>
          <p:cNvSpPr/>
          <p:nvPr/>
        </p:nvSpPr>
        <p:spPr>
          <a:xfrm>
            <a:off x="820750" y="2796300"/>
            <a:ext cx="2805600" cy="4422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Load Balancing Router</a:t>
            </a:r>
            <a:endParaRPr>
              <a:solidFill>
                <a:srgbClr val="00FFFF"/>
              </a:solidFill>
              <a:latin typeface="Sniglet"/>
              <a:ea typeface="Sniglet"/>
              <a:cs typeface="Sniglet"/>
              <a:sym typeface="Sniglet"/>
            </a:endParaRPr>
          </a:p>
        </p:txBody>
      </p:sp>
      <p:pic>
        <p:nvPicPr>
          <p:cNvPr id="671" name="Shape 671"/>
          <p:cNvPicPr preferRelativeResize="0"/>
          <p:nvPr/>
        </p:nvPicPr>
        <p:blipFill>
          <a:blip r:embed="rId3">
            <a:alphaModFix/>
          </a:blip>
          <a:stretch>
            <a:fillRect/>
          </a:stretch>
        </p:blipFill>
        <p:spPr>
          <a:xfrm>
            <a:off x="2272194" y="1214379"/>
            <a:ext cx="1579320" cy="1503508"/>
          </a:xfrm>
          <a:prstGeom prst="rect">
            <a:avLst/>
          </a:prstGeom>
          <a:noFill/>
          <a:ln>
            <a:noFill/>
          </a:ln>
        </p:spPr>
      </p:pic>
      <p:sp>
        <p:nvSpPr>
          <p:cNvPr id="672" name="Shape 672"/>
          <p:cNvSpPr/>
          <p:nvPr/>
        </p:nvSpPr>
        <p:spPr>
          <a:xfrm>
            <a:off x="2497163" y="1496325"/>
            <a:ext cx="1129200" cy="926400"/>
          </a:xfrm>
          <a:prstGeom prst="rect">
            <a:avLst/>
          </a:prstGeom>
          <a:solidFill>
            <a:srgbClr val="434343">
              <a:alpha val="9422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Transaction</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Executor</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(A,B,C,D)</a:t>
            </a:r>
            <a:endParaRPr>
              <a:solidFill>
                <a:srgbClr val="00FFFF"/>
              </a:solidFill>
              <a:latin typeface="Sniglet"/>
              <a:ea typeface="Sniglet"/>
              <a:cs typeface="Sniglet"/>
              <a:sym typeface="Sniglet"/>
            </a:endParaRPr>
          </a:p>
        </p:txBody>
      </p:sp>
      <p:pic>
        <p:nvPicPr>
          <p:cNvPr id="673" name="Shape 673"/>
          <p:cNvPicPr preferRelativeResize="0"/>
          <p:nvPr/>
        </p:nvPicPr>
        <p:blipFill>
          <a:blip r:embed="rId3">
            <a:alphaModFix/>
          </a:blip>
          <a:stretch>
            <a:fillRect/>
          </a:stretch>
        </p:blipFill>
        <p:spPr>
          <a:xfrm>
            <a:off x="5078422" y="1189496"/>
            <a:ext cx="1579318" cy="1454110"/>
          </a:xfrm>
          <a:prstGeom prst="rect">
            <a:avLst/>
          </a:prstGeom>
          <a:noFill/>
          <a:ln>
            <a:noFill/>
          </a:ln>
        </p:spPr>
      </p:pic>
      <p:sp>
        <p:nvSpPr>
          <p:cNvPr id="674" name="Shape 674"/>
          <p:cNvSpPr/>
          <p:nvPr/>
        </p:nvSpPr>
        <p:spPr>
          <a:xfrm>
            <a:off x="5303390" y="1462179"/>
            <a:ext cx="1129200" cy="896100"/>
          </a:xfrm>
          <a:prstGeom prst="rect">
            <a:avLst/>
          </a:prstGeom>
          <a:solidFill>
            <a:srgbClr val="434343">
              <a:alpha val="9422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Transaction</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Executor</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(A,B)</a:t>
            </a:r>
            <a:endParaRPr>
              <a:solidFill>
                <a:srgbClr val="00FFFF"/>
              </a:solidFill>
              <a:latin typeface="Sniglet"/>
              <a:ea typeface="Sniglet"/>
              <a:cs typeface="Sniglet"/>
              <a:sym typeface="Sniglet"/>
            </a:endParaRPr>
          </a:p>
        </p:txBody>
      </p:sp>
      <p:sp>
        <p:nvSpPr>
          <p:cNvPr id="675" name="Shape 675"/>
          <p:cNvSpPr/>
          <p:nvPr/>
        </p:nvSpPr>
        <p:spPr>
          <a:xfrm>
            <a:off x="5303400" y="2782588"/>
            <a:ext cx="2805600" cy="4422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Affinity based Router</a:t>
            </a:r>
            <a:endParaRPr>
              <a:solidFill>
                <a:srgbClr val="00FFFF"/>
              </a:solidFill>
              <a:latin typeface="Sniglet"/>
              <a:ea typeface="Sniglet"/>
              <a:cs typeface="Sniglet"/>
              <a:sym typeface="Sniglet"/>
            </a:endParaRPr>
          </a:p>
        </p:txBody>
      </p:sp>
      <p:pic>
        <p:nvPicPr>
          <p:cNvPr id="676" name="Shape 676"/>
          <p:cNvPicPr preferRelativeResize="0"/>
          <p:nvPr/>
        </p:nvPicPr>
        <p:blipFill>
          <a:blip r:embed="rId3">
            <a:alphaModFix/>
          </a:blip>
          <a:stretch>
            <a:fillRect/>
          </a:stretch>
        </p:blipFill>
        <p:spPr>
          <a:xfrm>
            <a:off x="6754822" y="1189496"/>
            <a:ext cx="1579318" cy="1454110"/>
          </a:xfrm>
          <a:prstGeom prst="rect">
            <a:avLst/>
          </a:prstGeom>
          <a:noFill/>
          <a:ln>
            <a:noFill/>
          </a:ln>
        </p:spPr>
      </p:pic>
      <p:sp>
        <p:nvSpPr>
          <p:cNvPr id="677" name="Shape 677"/>
          <p:cNvSpPr/>
          <p:nvPr/>
        </p:nvSpPr>
        <p:spPr>
          <a:xfrm>
            <a:off x="6979790" y="1462179"/>
            <a:ext cx="1129200" cy="896100"/>
          </a:xfrm>
          <a:prstGeom prst="rect">
            <a:avLst/>
          </a:prstGeom>
          <a:solidFill>
            <a:srgbClr val="434343">
              <a:alpha val="9422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Transaction</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Executor</a:t>
            </a:r>
            <a:endParaRPr>
              <a:solidFill>
                <a:srgbClr val="00FFFF"/>
              </a:solidFill>
              <a:latin typeface="Sniglet"/>
              <a:ea typeface="Sniglet"/>
              <a:cs typeface="Sniglet"/>
              <a:sym typeface="Sniglet"/>
            </a:endParaRPr>
          </a:p>
          <a:p>
            <a:pPr marL="0" lvl="0" indent="0" algn="ctr" rtl="0">
              <a:spcBef>
                <a:spcPts val="0"/>
              </a:spcBef>
              <a:spcAft>
                <a:spcPts val="0"/>
              </a:spcAft>
              <a:buNone/>
            </a:pPr>
            <a:r>
              <a:rPr lang="en">
                <a:solidFill>
                  <a:srgbClr val="00FFFF"/>
                </a:solidFill>
                <a:latin typeface="Sniglet"/>
                <a:ea typeface="Sniglet"/>
                <a:cs typeface="Sniglet"/>
                <a:sym typeface="Sniglet"/>
              </a:rPr>
              <a:t>(C,D)</a:t>
            </a:r>
            <a:endParaRPr>
              <a:solidFill>
                <a:srgbClr val="00FFFF"/>
              </a:solidFill>
              <a:latin typeface="Sniglet"/>
              <a:ea typeface="Sniglet"/>
              <a:cs typeface="Sniglet"/>
              <a:sym typeface="Sniglet"/>
            </a:endParaRPr>
          </a:p>
        </p:txBody>
      </p:sp>
      <p:sp>
        <p:nvSpPr>
          <p:cNvPr id="678" name="Shape 678"/>
          <p:cNvSpPr txBox="1"/>
          <p:nvPr/>
        </p:nvSpPr>
        <p:spPr>
          <a:xfrm>
            <a:off x="484307" y="912204"/>
            <a:ext cx="3478500" cy="2524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Container</a:t>
            </a:r>
            <a:endParaRPr>
              <a:solidFill>
                <a:srgbClr val="00FFFF"/>
              </a:solidFill>
              <a:latin typeface="Sniglet"/>
              <a:ea typeface="Sniglet"/>
              <a:cs typeface="Sniglet"/>
              <a:sym typeface="Sniglet"/>
            </a:endParaRPr>
          </a:p>
        </p:txBody>
      </p:sp>
      <p:sp>
        <p:nvSpPr>
          <p:cNvPr id="679" name="Shape 679"/>
          <p:cNvSpPr txBox="1"/>
          <p:nvPr/>
        </p:nvSpPr>
        <p:spPr>
          <a:xfrm>
            <a:off x="4904088" y="924625"/>
            <a:ext cx="3478500" cy="2501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FFFF"/>
                </a:solidFill>
                <a:latin typeface="Sniglet"/>
                <a:ea typeface="Sniglet"/>
                <a:cs typeface="Sniglet"/>
                <a:sym typeface="Sniglet"/>
              </a:rPr>
              <a:t>Container</a:t>
            </a:r>
            <a:endParaRPr>
              <a:solidFill>
                <a:srgbClr val="00FFFF"/>
              </a:solidFill>
              <a:latin typeface="Sniglet"/>
              <a:ea typeface="Sniglet"/>
              <a:cs typeface="Sniglet"/>
              <a:sym typeface="Sniglet"/>
            </a:endParaRPr>
          </a:p>
        </p:txBody>
      </p:sp>
      <p:sp>
        <p:nvSpPr>
          <p:cNvPr id="680" name="Shape 680"/>
          <p:cNvSpPr txBox="1"/>
          <p:nvPr/>
        </p:nvSpPr>
        <p:spPr>
          <a:xfrm>
            <a:off x="296450" y="3656200"/>
            <a:ext cx="2322300" cy="393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FA502"/>
                </a:solidFill>
                <a:latin typeface="Walter Turncoat"/>
                <a:ea typeface="Walter Turncoat"/>
                <a:cs typeface="Walter Turncoat"/>
                <a:sym typeface="Walter Turncoat"/>
              </a:rPr>
              <a:t>shared-everything</a:t>
            </a:r>
            <a:endParaRPr sz="1800">
              <a:solidFill>
                <a:srgbClr val="FFA502"/>
              </a:solidFill>
              <a:latin typeface="Walter Turncoat"/>
              <a:ea typeface="Walter Turncoat"/>
              <a:cs typeface="Walter Turncoat"/>
              <a:sym typeface="Walter Turncoat"/>
            </a:endParaRPr>
          </a:p>
        </p:txBody>
      </p:sp>
      <p:sp>
        <p:nvSpPr>
          <p:cNvPr id="681" name="Shape 681"/>
          <p:cNvSpPr txBox="1"/>
          <p:nvPr/>
        </p:nvSpPr>
        <p:spPr>
          <a:xfrm>
            <a:off x="4771225" y="3649088"/>
            <a:ext cx="2345400" cy="39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FFA502"/>
                </a:solidFill>
                <a:latin typeface="Walter Turncoat"/>
                <a:ea typeface="Walter Turncoat"/>
                <a:cs typeface="Walter Turncoat"/>
                <a:sym typeface="Walter Turncoat"/>
              </a:rPr>
              <a:t>shared-everything</a:t>
            </a:r>
            <a:endParaRPr sz="1800">
              <a:solidFill>
                <a:srgbClr val="FFA502"/>
              </a:solidFill>
              <a:latin typeface="Walter Turncoat"/>
              <a:ea typeface="Walter Turncoat"/>
              <a:cs typeface="Walter Turncoat"/>
              <a:sym typeface="Walter Turncoat"/>
            </a:endParaRPr>
          </a:p>
        </p:txBody>
      </p:sp>
      <p:sp>
        <p:nvSpPr>
          <p:cNvPr id="682" name="Shape 682"/>
          <p:cNvSpPr txBox="1"/>
          <p:nvPr/>
        </p:nvSpPr>
        <p:spPr>
          <a:xfrm>
            <a:off x="398800" y="814550"/>
            <a:ext cx="3649500" cy="27198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83" name="Shape 683"/>
          <p:cNvSpPr txBox="1"/>
          <p:nvPr/>
        </p:nvSpPr>
        <p:spPr>
          <a:xfrm>
            <a:off x="4818588" y="815575"/>
            <a:ext cx="3649500" cy="27198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84" name="Shape 684"/>
          <p:cNvSpPr txBox="1"/>
          <p:nvPr/>
        </p:nvSpPr>
        <p:spPr>
          <a:xfrm>
            <a:off x="6830750" y="3658238"/>
            <a:ext cx="1816800" cy="32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FA502"/>
                </a:solidFill>
                <a:latin typeface="Walter Turncoat"/>
                <a:ea typeface="Walter Turncoat"/>
                <a:cs typeface="Walter Turncoat"/>
                <a:sym typeface="Walter Turncoat"/>
              </a:rPr>
              <a:t>-with-affinity</a:t>
            </a:r>
            <a:endParaRPr sz="1800">
              <a:solidFill>
                <a:srgbClr val="FFA502"/>
              </a:solidFill>
              <a:latin typeface="Walter Turncoat"/>
              <a:ea typeface="Walter Turncoat"/>
              <a:cs typeface="Walter Turncoat"/>
              <a:sym typeface="Walter Turncoat"/>
            </a:endParaRPr>
          </a:p>
        </p:txBody>
      </p:sp>
      <p:sp>
        <p:nvSpPr>
          <p:cNvPr id="685" name="Shape 685"/>
          <p:cNvSpPr txBox="1"/>
          <p:nvPr/>
        </p:nvSpPr>
        <p:spPr>
          <a:xfrm>
            <a:off x="2366100" y="3674275"/>
            <a:ext cx="2127900" cy="25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FFA502"/>
                </a:solidFill>
                <a:latin typeface="Walter Turncoat"/>
                <a:ea typeface="Walter Turncoat"/>
                <a:cs typeface="Walter Turncoat"/>
                <a:sym typeface="Walter Turncoat"/>
              </a:rPr>
              <a:t>-without-affinity</a:t>
            </a:r>
            <a:endParaRPr sz="1800">
              <a:solidFill>
                <a:srgbClr val="FFA502"/>
              </a:solidFill>
              <a:latin typeface="Walter Turncoat"/>
              <a:ea typeface="Walter Turncoat"/>
              <a:cs typeface="Walter Turncoat"/>
              <a:sym typeface="Walter Turncoat"/>
            </a:endParaRPr>
          </a:p>
        </p:txBody>
      </p:sp>
      <p:pic>
        <p:nvPicPr>
          <p:cNvPr id="686" name="Shape 686"/>
          <p:cNvPicPr preferRelativeResize="0"/>
          <p:nvPr/>
        </p:nvPicPr>
        <p:blipFill>
          <a:blip r:embed="rId4">
            <a:alphaModFix/>
          </a:blip>
          <a:stretch>
            <a:fillRect/>
          </a:stretch>
        </p:blipFill>
        <p:spPr>
          <a:xfrm>
            <a:off x="2046750" y="4171075"/>
            <a:ext cx="896100" cy="896100"/>
          </a:xfrm>
          <a:prstGeom prst="rect">
            <a:avLst/>
          </a:prstGeom>
          <a:noFill/>
          <a:ln>
            <a:noFill/>
          </a:ln>
        </p:spPr>
      </p:pic>
      <p:sp>
        <p:nvSpPr>
          <p:cNvPr id="687" name="Shape 687"/>
          <p:cNvSpPr txBox="1"/>
          <p:nvPr/>
        </p:nvSpPr>
        <p:spPr>
          <a:xfrm>
            <a:off x="3014300" y="4217550"/>
            <a:ext cx="4503300" cy="734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a:solidFill>
                  <a:schemeClr val="lt1"/>
                </a:solidFill>
                <a:latin typeface="Sniglet"/>
                <a:ea typeface="Sniglet"/>
                <a:cs typeface="Sniglet"/>
                <a:sym typeface="Sniglet"/>
              </a:rPr>
              <a:t>Hybrid deployments possible, not explored in this work</a:t>
            </a:r>
            <a:endParaRPr sz="1800">
              <a:solidFill>
                <a:schemeClr val="lt1"/>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0"/>
                                        </p:tgtEl>
                                        <p:attrNameLst>
                                          <p:attrName>style.visibility</p:attrName>
                                        </p:attrNameLst>
                                      </p:cBhvr>
                                      <p:to>
                                        <p:strVal val="visible"/>
                                      </p:to>
                                    </p:set>
                                    <p:animEffect transition="in" filter="fade">
                                      <p:cBhvr>
                                        <p:cTn id="7" dur="1"/>
                                        <p:tgtEl>
                                          <p:spTgt spid="6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3"/>
                                        </p:tgtEl>
                                        <p:attrNameLst>
                                          <p:attrName>style.visibility</p:attrName>
                                        </p:attrNameLst>
                                      </p:cBhvr>
                                      <p:to>
                                        <p:strVal val="visible"/>
                                      </p:to>
                                    </p:set>
                                    <p:animEffect transition="in" filter="fade">
                                      <p:cBhvr>
                                        <p:cTn id="12" dur="500"/>
                                        <p:tgtEl>
                                          <p:spTgt spid="673"/>
                                        </p:tgtEl>
                                      </p:cBhvr>
                                    </p:animEffect>
                                  </p:childTnLst>
                                </p:cTn>
                              </p:par>
                              <p:par>
                                <p:cTn id="13" presetID="10" presetClass="entr" presetSubtype="0" fill="hold" nodeType="withEffect">
                                  <p:stCondLst>
                                    <p:cond delay="0"/>
                                  </p:stCondLst>
                                  <p:childTnLst>
                                    <p:set>
                                      <p:cBhvr>
                                        <p:cTn id="14" dur="1" fill="hold">
                                          <p:stCondLst>
                                            <p:cond delay="0"/>
                                          </p:stCondLst>
                                        </p:cTn>
                                        <p:tgtEl>
                                          <p:spTgt spid="674"/>
                                        </p:tgtEl>
                                        <p:attrNameLst>
                                          <p:attrName>style.visibility</p:attrName>
                                        </p:attrNameLst>
                                      </p:cBhvr>
                                      <p:to>
                                        <p:strVal val="visible"/>
                                      </p:to>
                                    </p:set>
                                    <p:animEffect transition="in" filter="fade">
                                      <p:cBhvr>
                                        <p:cTn id="15" dur="500"/>
                                        <p:tgtEl>
                                          <p:spTgt spid="674"/>
                                        </p:tgtEl>
                                      </p:cBhvr>
                                    </p:animEffect>
                                  </p:childTnLst>
                                </p:cTn>
                              </p:par>
                              <p:par>
                                <p:cTn id="16" presetID="10" presetClass="entr" presetSubtype="0" fill="hold" nodeType="withEffect">
                                  <p:stCondLst>
                                    <p:cond delay="0"/>
                                  </p:stCondLst>
                                  <p:childTnLst>
                                    <p:set>
                                      <p:cBhvr>
                                        <p:cTn id="17" dur="1" fill="hold">
                                          <p:stCondLst>
                                            <p:cond delay="0"/>
                                          </p:stCondLst>
                                        </p:cTn>
                                        <p:tgtEl>
                                          <p:spTgt spid="675"/>
                                        </p:tgtEl>
                                        <p:attrNameLst>
                                          <p:attrName>style.visibility</p:attrName>
                                        </p:attrNameLst>
                                      </p:cBhvr>
                                      <p:to>
                                        <p:strVal val="visible"/>
                                      </p:to>
                                    </p:set>
                                    <p:animEffect transition="in" filter="fade">
                                      <p:cBhvr>
                                        <p:cTn id="18" dur="500"/>
                                        <p:tgtEl>
                                          <p:spTgt spid="675"/>
                                        </p:tgtEl>
                                      </p:cBhvr>
                                    </p:animEffect>
                                  </p:childTnLst>
                                </p:cTn>
                              </p:par>
                              <p:par>
                                <p:cTn id="19" presetID="10" presetClass="entr" presetSubtype="0" fill="hold" nodeType="withEffect">
                                  <p:stCondLst>
                                    <p:cond delay="0"/>
                                  </p:stCondLst>
                                  <p:childTnLst>
                                    <p:set>
                                      <p:cBhvr>
                                        <p:cTn id="20" dur="1" fill="hold">
                                          <p:stCondLst>
                                            <p:cond delay="0"/>
                                          </p:stCondLst>
                                        </p:cTn>
                                        <p:tgtEl>
                                          <p:spTgt spid="676"/>
                                        </p:tgtEl>
                                        <p:attrNameLst>
                                          <p:attrName>style.visibility</p:attrName>
                                        </p:attrNameLst>
                                      </p:cBhvr>
                                      <p:to>
                                        <p:strVal val="visible"/>
                                      </p:to>
                                    </p:set>
                                    <p:animEffect transition="in" filter="fade">
                                      <p:cBhvr>
                                        <p:cTn id="21" dur="500"/>
                                        <p:tgtEl>
                                          <p:spTgt spid="676"/>
                                        </p:tgtEl>
                                      </p:cBhvr>
                                    </p:animEffect>
                                  </p:childTnLst>
                                </p:cTn>
                              </p:par>
                              <p:par>
                                <p:cTn id="22" presetID="10" presetClass="entr" presetSubtype="0" fill="hold" nodeType="withEffect">
                                  <p:stCondLst>
                                    <p:cond delay="0"/>
                                  </p:stCondLst>
                                  <p:childTnLst>
                                    <p:set>
                                      <p:cBhvr>
                                        <p:cTn id="23" dur="1" fill="hold">
                                          <p:stCondLst>
                                            <p:cond delay="0"/>
                                          </p:stCondLst>
                                        </p:cTn>
                                        <p:tgtEl>
                                          <p:spTgt spid="677"/>
                                        </p:tgtEl>
                                        <p:attrNameLst>
                                          <p:attrName>style.visibility</p:attrName>
                                        </p:attrNameLst>
                                      </p:cBhvr>
                                      <p:to>
                                        <p:strVal val="visible"/>
                                      </p:to>
                                    </p:set>
                                    <p:animEffect transition="in" filter="fade">
                                      <p:cBhvr>
                                        <p:cTn id="24" dur="500"/>
                                        <p:tgtEl>
                                          <p:spTgt spid="677"/>
                                        </p:tgtEl>
                                      </p:cBhvr>
                                    </p:animEffect>
                                  </p:childTnLst>
                                </p:cTn>
                              </p:par>
                              <p:par>
                                <p:cTn id="25" presetID="10" presetClass="entr" presetSubtype="0" fill="hold" nodeType="withEffect">
                                  <p:stCondLst>
                                    <p:cond delay="0"/>
                                  </p:stCondLst>
                                  <p:childTnLst>
                                    <p:set>
                                      <p:cBhvr>
                                        <p:cTn id="26" dur="1" fill="hold">
                                          <p:stCondLst>
                                            <p:cond delay="0"/>
                                          </p:stCondLst>
                                        </p:cTn>
                                        <p:tgtEl>
                                          <p:spTgt spid="679"/>
                                        </p:tgtEl>
                                        <p:attrNameLst>
                                          <p:attrName>style.visibility</p:attrName>
                                        </p:attrNameLst>
                                      </p:cBhvr>
                                      <p:to>
                                        <p:strVal val="visible"/>
                                      </p:to>
                                    </p:set>
                                    <p:animEffect transition="in" filter="fade">
                                      <p:cBhvr>
                                        <p:cTn id="27" dur="500"/>
                                        <p:tgtEl>
                                          <p:spTgt spid="679"/>
                                        </p:tgtEl>
                                      </p:cBhvr>
                                    </p:animEffect>
                                  </p:childTnLst>
                                </p:cTn>
                              </p:par>
                              <p:par>
                                <p:cTn id="28" presetID="10" presetClass="entr" presetSubtype="0" fill="hold" nodeType="withEffect">
                                  <p:stCondLst>
                                    <p:cond delay="0"/>
                                  </p:stCondLst>
                                  <p:childTnLst>
                                    <p:set>
                                      <p:cBhvr>
                                        <p:cTn id="29" dur="1" fill="hold">
                                          <p:stCondLst>
                                            <p:cond delay="0"/>
                                          </p:stCondLst>
                                        </p:cTn>
                                        <p:tgtEl>
                                          <p:spTgt spid="681"/>
                                        </p:tgtEl>
                                        <p:attrNameLst>
                                          <p:attrName>style.visibility</p:attrName>
                                        </p:attrNameLst>
                                      </p:cBhvr>
                                      <p:to>
                                        <p:strVal val="visible"/>
                                      </p:to>
                                    </p:set>
                                    <p:animEffect transition="in" filter="fade">
                                      <p:cBhvr>
                                        <p:cTn id="30" dur="500"/>
                                        <p:tgtEl>
                                          <p:spTgt spid="681"/>
                                        </p:tgtEl>
                                      </p:cBhvr>
                                    </p:animEffect>
                                  </p:childTnLst>
                                </p:cTn>
                              </p:par>
                              <p:par>
                                <p:cTn id="31" presetID="10" presetClass="entr" presetSubtype="0" fill="hold" nodeType="withEffect">
                                  <p:stCondLst>
                                    <p:cond delay="0"/>
                                  </p:stCondLst>
                                  <p:childTnLst>
                                    <p:set>
                                      <p:cBhvr>
                                        <p:cTn id="32" dur="1" fill="hold">
                                          <p:stCondLst>
                                            <p:cond delay="0"/>
                                          </p:stCondLst>
                                        </p:cTn>
                                        <p:tgtEl>
                                          <p:spTgt spid="683"/>
                                        </p:tgtEl>
                                        <p:attrNameLst>
                                          <p:attrName>style.visibility</p:attrName>
                                        </p:attrNameLst>
                                      </p:cBhvr>
                                      <p:to>
                                        <p:strVal val="visible"/>
                                      </p:to>
                                    </p:set>
                                    <p:animEffect transition="in" filter="fade">
                                      <p:cBhvr>
                                        <p:cTn id="33" dur="500"/>
                                        <p:tgtEl>
                                          <p:spTgt spid="68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8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8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86"/>
                                        </p:tgtEl>
                                        <p:attrNameLst>
                                          <p:attrName>style.visibility</p:attrName>
                                        </p:attrNameLst>
                                      </p:cBhvr>
                                      <p:to>
                                        <p:strVal val="visible"/>
                                      </p:to>
                                    </p:set>
                                    <p:animEffect transition="in" filter="fade">
                                      <p:cBhvr>
                                        <p:cTn id="44" dur="500"/>
                                        <p:tgtEl>
                                          <p:spTgt spid="686"/>
                                        </p:tgtEl>
                                      </p:cBhvr>
                                    </p:animEffect>
                                  </p:childTnLst>
                                </p:cTn>
                              </p:par>
                              <p:par>
                                <p:cTn id="45" presetID="10" presetClass="entr" presetSubtype="0" fill="hold" nodeType="withEffect">
                                  <p:stCondLst>
                                    <p:cond delay="0"/>
                                  </p:stCondLst>
                                  <p:childTnLst>
                                    <p:set>
                                      <p:cBhvr>
                                        <p:cTn id="46" dur="1" fill="hold">
                                          <p:stCondLst>
                                            <p:cond delay="0"/>
                                          </p:stCondLst>
                                        </p:cTn>
                                        <p:tgtEl>
                                          <p:spTgt spid="687"/>
                                        </p:tgtEl>
                                        <p:attrNameLst>
                                          <p:attrName>style.visibility</p:attrName>
                                        </p:attrNameLst>
                                      </p:cBhvr>
                                      <p:to>
                                        <p:strVal val="visible"/>
                                      </p:to>
                                    </p:set>
                                    <p:animEffect transition="in" filter="fade">
                                      <p:cBhvr>
                                        <p:cTn id="47" dur="500"/>
                                        <p:tgtEl>
                                          <p:spTgt spid="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title"/>
          </p:nvPr>
        </p:nvSpPr>
        <p:spPr>
          <a:xfrm>
            <a:off x="-6000" y="300925"/>
            <a:ext cx="9156000" cy="69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ReactDB implementation overview</a:t>
            </a:r>
            <a:endParaRPr>
              <a:solidFill>
                <a:srgbClr val="FFA502"/>
              </a:solidFill>
            </a:endParaRPr>
          </a:p>
        </p:txBody>
      </p:sp>
      <p:sp>
        <p:nvSpPr>
          <p:cNvPr id="693" name="Shape 69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29</a:t>
            </a:fld>
            <a:endParaRPr/>
          </a:p>
        </p:txBody>
      </p:sp>
      <p:sp>
        <p:nvSpPr>
          <p:cNvPr id="694" name="Shape 694"/>
          <p:cNvSpPr txBox="1">
            <a:spLocks noGrp="1"/>
          </p:cNvSpPr>
          <p:nvPr>
            <p:ph type="body" idx="1"/>
          </p:nvPr>
        </p:nvSpPr>
        <p:spPr>
          <a:xfrm>
            <a:off x="659100" y="1101500"/>
            <a:ext cx="8008800" cy="3248400"/>
          </a:xfrm>
          <a:prstGeom prst="rect">
            <a:avLst/>
          </a:prstGeom>
        </p:spPr>
        <p:txBody>
          <a:bodyPr spcFirstLastPara="1" wrap="square" lIns="91425" tIns="91425" rIns="91425" bIns="91425" anchor="t" anchorCtr="0">
            <a:noAutofit/>
          </a:bodyPr>
          <a:lstStyle/>
          <a:p>
            <a:pPr marL="457200" lvl="0" indent="-419100" rtl="0">
              <a:lnSpc>
                <a:spcPct val="115000"/>
              </a:lnSpc>
              <a:spcBef>
                <a:spcPts val="600"/>
              </a:spcBef>
              <a:spcAft>
                <a:spcPts val="0"/>
              </a:spcAft>
              <a:buClr>
                <a:srgbClr val="00FFFF"/>
              </a:buClr>
              <a:buSzPts val="3000"/>
              <a:buChar char="●"/>
            </a:pPr>
            <a:r>
              <a:rPr lang="en" sz="3000" dirty="0">
                <a:solidFill>
                  <a:srgbClr val="00FFFF"/>
                </a:solidFill>
              </a:rPr>
              <a:t>Thread Management in Transaction Executors</a:t>
            </a:r>
            <a:endParaRPr sz="3000" dirty="0">
              <a:solidFill>
                <a:srgbClr val="00FFFF"/>
              </a:solidFill>
            </a:endParaRPr>
          </a:p>
          <a:p>
            <a:pPr marL="914400" lvl="1" indent="-381000" rtl="0">
              <a:lnSpc>
                <a:spcPct val="115000"/>
              </a:lnSpc>
              <a:spcBef>
                <a:spcPts val="0"/>
              </a:spcBef>
              <a:spcAft>
                <a:spcPts val="0"/>
              </a:spcAft>
              <a:buClr>
                <a:schemeClr val="lt1"/>
              </a:buClr>
              <a:buSzPts val="2400"/>
              <a:buChar char="○"/>
            </a:pPr>
            <a:r>
              <a:rPr lang="en" sz="2400" dirty="0">
                <a:solidFill>
                  <a:schemeClr val="lt1"/>
                </a:solidFill>
              </a:rPr>
              <a:t>Threadpool uses cooperative multitasking</a:t>
            </a:r>
            <a:endParaRPr sz="2400" dirty="0">
              <a:solidFill>
                <a:schemeClr val="lt1"/>
              </a:solidFill>
            </a:endParaRPr>
          </a:p>
          <a:p>
            <a:pPr marL="914400" lvl="1" indent="-381000" rtl="0">
              <a:lnSpc>
                <a:spcPct val="115000"/>
              </a:lnSpc>
              <a:spcBef>
                <a:spcPts val="0"/>
              </a:spcBef>
              <a:spcAft>
                <a:spcPts val="0"/>
              </a:spcAft>
              <a:buClr>
                <a:schemeClr val="lt1"/>
              </a:buClr>
              <a:buSzPts val="2400"/>
              <a:buChar char="○"/>
            </a:pPr>
            <a:r>
              <a:rPr lang="en" sz="2400" dirty="0">
                <a:solidFill>
                  <a:schemeClr val="lt1"/>
                </a:solidFill>
              </a:rPr>
              <a:t>Minimize context switches</a:t>
            </a:r>
            <a:endParaRPr sz="2400" dirty="0">
              <a:solidFill>
                <a:schemeClr val="lt1"/>
              </a:solidFill>
            </a:endParaRPr>
          </a:p>
          <a:p>
            <a:pPr marL="914400" lvl="1" indent="-381000" rtl="0">
              <a:lnSpc>
                <a:spcPct val="115000"/>
              </a:lnSpc>
              <a:spcBef>
                <a:spcPts val="0"/>
              </a:spcBef>
              <a:spcAft>
                <a:spcPts val="0"/>
              </a:spcAft>
              <a:buClr>
                <a:schemeClr val="lt1"/>
              </a:buClr>
              <a:buSzPts val="2400"/>
              <a:buChar char="○"/>
            </a:pPr>
            <a:r>
              <a:rPr lang="en" sz="2400" dirty="0">
                <a:solidFill>
                  <a:schemeClr val="lt1"/>
                </a:solidFill>
              </a:rPr>
              <a:t>Configurable multi-programming level</a:t>
            </a:r>
            <a:endParaRPr sz="2400" dirty="0">
              <a:solidFill>
                <a:schemeClr val="lt1"/>
              </a:solidFill>
            </a:endParaRPr>
          </a:p>
          <a:p>
            <a:pPr marL="914400" lvl="1" indent="-342900" rtl="0">
              <a:lnSpc>
                <a:spcPct val="115000"/>
              </a:lnSpc>
              <a:spcBef>
                <a:spcPts val="0"/>
              </a:spcBef>
              <a:spcAft>
                <a:spcPts val="0"/>
              </a:spcAft>
              <a:buClr>
                <a:schemeClr val="lt1"/>
              </a:buClr>
              <a:buSzPts val="1800"/>
              <a:buChar char="○"/>
            </a:pPr>
            <a:r>
              <a:rPr lang="en" sz="2400" dirty="0">
                <a:solidFill>
                  <a:schemeClr val="lt1"/>
                </a:solidFill>
              </a:rPr>
              <a:t>Maximize resource utilization</a:t>
            </a:r>
            <a:br>
              <a:rPr lang="en" sz="2400" dirty="0">
                <a:solidFill>
                  <a:schemeClr val="lt1"/>
                </a:solidFill>
              </a:rPr>
            </a:br>
            <a:endParaRPr sz="2400" dirty="0">
              <a:solidFill>
                <a:schemeClr val="lt1"/>
              </a:solidFill>
            </a:endParaRPr>
          </a:p>
          <a:p>
            <a:pPr marL="0" marR="0" lvl="0" indent="0" algn="l" rtl="0">
              <a:lnSpc>
                <a:spcPct val="100000"/>
              </a:lnSpc>
              <a:spcBef>
                <a:spcPts val="600"/>
              </a:spcBef>
              <a:spcAft>
                <a:spcPts val="0"/>
              </a:spcAft>
              <a:buNone/>
            </a:pPr>
            <a:endParaRPr sz="3000" dirty="0">
              <a:solidFill>
                <a:schemeClr val="lt1"/>
              </a:solidFill>
            </a:endParaRPr>
          </a:p>
          <a:p>
            <a:pPr marL="0" lvl="0" indent="0" rtl="0">
              <a:spcBef>
                <a:spcPts val="600"/>
              </a:spcBef>
              <a:spcAft>
                <a:spcPts val="0"/>
              </a:spcAft>
              <a:buNone/>
            </a:pPr>
            <a:endParaRPr sz="2400"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025" y="205975"/>
            <a:ext cx="91560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A502"/>
                </a:solidFill>
              </a:rPr>
              <a:t>NEW OLTP APPLICATION TRENDS</a:t>
            </a:r>
            <a:endParaRPr>
              <a:solidFill>
                <a:srgbClr val="FFA502"/>
              </a:solidFill>
            </a:endParaRPr>
          </a:p>
        </p:txBody>
      </p:sp>
      <p:sp>
        <p:nvSpPr>
          <p:cNvPr id="85" name="Shape 85"/>
          <p:cNvSpPr txBox="1">
            <a:spLocks noGrp="1"/>
          </p:cNvSpPr>
          <p:nvPr>
            <p:ph type="body" idx="1"/>
          </p:nvPr>
        </p:nvSpPr>
        <p:spPr>
          <a:xfrm>
            <a:off x="3150225" y="927475"/>
            <a:ext cx="4716900" cy="1037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000">
                <a:solidFill>
                  <a:srgbClr val="00FFFF"/>
                </a:solidFill>
              </a:rPr>
              <a:t>Increasing complexity of application logic</a:t>
            </a:r>
            <a:endParaRPr sz="3000">
              <a:solidFill>
                <a:srgbClr val="00FFFF"/>
              </a:solidFill>
            </a:endParaRPr>
          </a:p>
        </p:txBody>
      </p:sp>
      <p:sp>
        <p:nvSpPr>
          <p:cNvPr id="86" name="Shape 8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a:t>
            </a:fld>
            <a:endParaRPr/>
          </a:p>
        </p:txBody>
      </p:sp>
      <p:sp>
        <p:nvSpPr>
          <p:cNvPr id="87" name="Shape 87"/>
          <p:cNvSpPr/>
          <p:nvPr/>
        </p:nvSpPr>
        <p:spPr>
          <a:xfrm>
            <a:off x="1905400" y="1096324"/>
            <a:ext cx="999593" cy="811671"/>
          </a:xfrm>
          <a:custGeom>
            <a:avLst/>
            <a:gdLst/>
            <a:ahLst/>
            <a:cxnLst/>
            <a:rect l="0" t="0" r="0" b="0"/>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1809874" y="2345588"/>
            <a:ext cx="1131553" cy="811679"/>
          </a:xfrm>
          <a:custGeom>
            <a:avLst/>
            <a:gdLst/>
            <a:ahLst/>
            <a:cxnLst/>
            <a:rect l="0" t="0" r="0" b="0"/>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809875" y="3507175"/>
            <a:ext cx="1167965" cy="69241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txBox="1">
            <a:spLocks noGrp="1"/>
          </p:cNvSpPr>
          <p:nvPr>
            <p:ph type="body" idx="1"/>
          </p:nvPr>
        </p:nvSpPr>
        <p:spPr>
          <a:xfrm>
            <a:off x="3562075" y="2345600"/>
            <a:ext cx="3805500" cy="857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000">
                <a:solidFill>
                  <a:srgbClr val="00FFFF"/>
                </a:solidFill>
              </a:rPr>
              <a:t>Latency is critical</a:t>
            </a:r>
            <a:endParaRPr sz="3000">
              <a:solidFill>
                <a:srgbClr val="00FFFF"/>
              </a:solidFill>
            </a:endParaRPr>
          </a:p>
          <a:p>
            <a:pPr marL="0" lvl="0" indent="0" algn="ctr" rtl="0">
              <a:spcBef>
                <a:spcPts val="600"/>
              </a:spcBef>
              <a:spcAft>
                <a:spcPts val="0"/>
              </a:spcAft>
              <a:buNone/>
            </a:pPr>
            <a:endParaRPr sz="2400">
              <a:solidFill>
                <a:srgbClr val="00FFFF"/>
              </a:solidFill>
            </a:endParaRPr>
          </a:p>
        </p:txBody>
      </p:sp>
      <p:sp>
        <p:nvSpPr>
          <p:cNvPr id="91" name="Shape 91"/>
          <p:cNvSpPr txBox="1">
            <a:spLocks noGrp="1"/>
          </p:cNvSpPr>
          <p:nvPr>
            <p:ph type="body" idx="1"/>
          </p:nvPr>
        </p:nvSpPr>
        <p:spPr>
          <a:xfrm>
            <a:off x="3214375" y="3375800"/>
            <a:ext cx="4500900" cy="692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000">
                <a:solidFill>
                  <a:srgbClr val="00FFFF"/>
                </a:solidFill>
              </a:rPr>
              <a:t>Scalability matters</a:t>
            </a:r>
            <a:endParaRPr sz="3000">
              <a:solidFill>
                <a:srgbClr val="00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6000" y="101625"/>
            <a:ext cx="9156000" cy="69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ReactDB implementation overview</a:t>
            </a:r>
            <a:endParaRPr>
              <a:solidFill>
                <a:srgbClr val="FFA502"/>
              </a:solidFill>
            </a:endParaRPr>
          </a:p>
        </p:txBody>
      </p:sp>
      <p:sp>
        <p:nvSpPr>
          <p:cNvPr id="700" name="Shape 70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30</a:t>
            </a:fld>
            <a:endParaRPr/>
          </a:p>
        </p:txBody>
      </p:sp>
      <p:sp>
        <p:nvSpPr>
          <p:cNvPr id="701" name="Shape 701"/>
          <p:cNvSpPr txBox="1">
            <a:spLocks noGrp="1"/>
          </p:cNvSpPr>
          <p:nvPr>
            <p:ph type="body" idx="1"/>
          </p:nvPr>
        </p:nvSpPr>
        <p:spPr>
          <a:xfrm>
            <a:off x="313175" y="595050"/>
            <a:ext cx="8607300" cy="4273200"/>
          </a:xfrm>
          <a:prstGeom prst="rect">
            <a:avLst/>
          </a:prstGeom>
        </p:spPr>
        <p:txBody>
          <a:bodyPr spcFirstLastPara="1" wrap="square" lIns="91425" tIns="91425" rIns="91425" bIns="91425" anchor="t" anchorCtr="0">
            <a:noAutofit/>
          </a:bodyPr>
          <a:lstStyle/>
          <a:p>
            <a:pPr marL="457200" lvl="0" indent="-381000" rtl="0">
              <a:lnSpc>
                <a:spcPct val="115000"/>
              </a:lnSpc>
              <a:spcBef>
                <a:spcPts val="600"/>
              </a:spcBef>
              <a:spcAft>
                <a:spcPts val="0"/>
              </a:spcAft>
              <a:buClr>
                <a:srgbClr val="00FFFF"/>
              </a:buClr>
              <a:buSzPts val="2400"/>
              <a:buChar char="●"/>
            </a:pPr>
            <a:r>
              <a:rPr lang="en" sz="2400">
                <a:solidFill>
                  <a:srgbClr val="00FFFF"/>
                </a:solidFill>
              </a:rPr>
              <a:t>Concurrency Control</a:t>
            </a:r>
            <a:endParaRPr sz="2400">
              <a:solidFill>
                <a:srgbClr val="00FFFF"/>
              </a:solidFill>
            </a:endParaRPr>
          </a:p>
          <a:p>
            <a:pPr marL="914400" lvl="1" indent="-368300" rtl="0">
              <a:lnSpc>
                <a:spcPct val="115000"/>
              </a:lnSpc>
              <a:spcBef>
                <a:spcPts val="0"/>
              </a:spcBef>
              <a:spcAft>
                <a:spcPts val="0"/>
              </a:spcAft>
              <a:buClr>
                <a:schemeClr val="lt1"/>
              </a:buClr>
              <a:buSzPts val="2200"/>
              <a:buChar char="○"/>
            </a:pPr>
            <a:r>
              <a:rPr lang="en" sz="2200">
                <a:solidFill>
                  <a:schemeClr val="lt1"/>
                </a:solidFill>
              </a:rPr>
              <a:t>Single Container</a:t>
            </a:r>
            <a:endParaRPr sz="2200">
              <a:solidFill>
                <a:schemeClr val="lt1"/>
              </a:solidFill>
            </a:endParaRPr>
          </a:p>
          <a:p>
            <a:pPr marL="1371600" lvl="2" indent="-355600" rtl="0">
              <a:lnSpc>
                <a:spcPct val="115000"/>
              </a:lnSpc>
              <a:spcBef>
                <a:spcPts val="0"/>
              </a:spcBef>
              <a:spcAft>
                <a:spcPts val="0"/>
              </a:spcAft>
              <a:buClr>
                <a:schemeClr val="lt1"/>
              </a:buClr>
              <a:buSzPts val="2000"/>
              <a:buChar char="■"/>
            </a:pPr>
            <a:r>
              <a:rPr lang="en" sz="2000">
                <a:solidFill>
                  <a:schemeClr val="lt1"/>
                </a:solidFill>
              </a:rPr>
              <a:t>OCC protocol (Silo, [Tu et al. 2013])</a:t>
            </a:r>
            <a:endParaRPr sz="2000">
              <a:solidFill>
                <a:schemeClr val="lt1"/>
              </a:solidFill>
            </a:endParaRPr>
          </a:p>
          <a:p>
            <a:pPr marL="1371600" lvl="2" indent="-355600" rtl="0">
              <a:lnSpc>
                <a:spcPct val="115000"/>
              </a:lnSpc>
              <a:spcBef>
                <a:spcPts val="0"/>
              </a:spcBef>
              <a:spcAft>
                <a:spcPts val="0"/>
              </a:spcAft>
              <a:buClr>
                <a:schemeClr val="lt1"/>
              </a:buClr>
              <a:buSzPts val="2000"/>
              <a:buChar char="■"/>
            </a:pPr>
            <a:r>
              <a:rPr lang="en" sz="2000">
                <a:solidFill>
                  <a:schemeClr val="lt1"/>
                </a:solidFill>
              </a:rPr>
              <a:t>Synchronous execution to leverage shared memory</a:t>
            </a:r>
            <a:endParaRPr sz="2000">
              <a:solidFill>
                <a:schemeClr val="lt1"/>
              </a:solidFill>
            </a:endParaRPr>
          </a:p>
          <a:p>
            <a:pPr marL="914400" lvl="1" indent="-355600" rtl="0">
              <a:lnSpc>
                <a:spcPct val="115000"/>
              </a:lnSpc>
              <a:spcBef>
                <a:spcPts val="0"/>
              </a:spcBef>
              <a:spcAft>
                <a:spcPts val="0"/>
              </a:spcAft>
              <a:buClr>
                <a:schemeClr val="lt1"/>
              </a:buClr>
              <a:buSzPts val="2000"/>
              <a:buChar char="○"/>
            </a:pPr>
            <a:r>
              <a:rPr lang="en" sz="2000">
                <a:solidFill>
                  <a:schemeClr val="lt1"/>
                </a:solidFill>
              </a:rPr>
              <a:t>Multi-Container</a:t>
            </a:r>
            <a:endParaRPr sz="2000">
              <a:solidFill>
                <a:schemeClr val="lt1"/>
              </a:solidFill>
            </a:endParaRPr>
          </a:p>
          <a:p>
            <a:pPr marL="1371600" lvl="2" indent="-355600" rtl="0">
              <a:lnSpc>
                <a:spcPct val="115000"/>
              </a:lnSpc>
              <a:spcBef>
                <a:spcPts val="0"/>
              </a:spcBef>
              <a:spcAft>
                <a:spcPts val="0"/>
              </a:spcAft>
              <a:buClr>
                <a:schemeClr val="lt1"/>
              </a:buClr>
              <a:buSzPts val="2000"/>
              <a:buChar char="■"/>
            </a:pPr>
            <a:r>
              <a:rPr lang="en" sz="2000">
                <a:solidFill>
                  <a:schemeClr val="lt1"/>
                </a:solidFill>
              </a:rPr>
              <a:t>OCC + 2PC protocol</a:t>
            </a:r>
            <a:endParaRPr sz="2000">
              <a:solidFill>
                <a:schemeClr val="lt1"/>
              </a:solidFill>
            </a:endParaRPr>
          </a:p>
          <a:p>
            <a:pPr marL="1371600" lvl="2" indent="-355600" rtl="0">
              <a:lnSpc>
                <a:spcPct val="115000"/>
              </a:lnSpc>
              <a:spcBef>
                <a:spcPts val="0"/>
              </a:spcBef>
              <a:spcAft>
                <a:spcPts val="0"/>
              </a:spcAft>
              <a:buClr>
                <a:schemeClr val="lt1"/>
              </a:buClr>
              <a:buSzPts val="2000"/>
              <a:buChar char="■"/>
            </a:pPr>
            <a:r>
              <a:rPr lang="en" sz="2000">
                <a:solidFill>
                  <a:schemeClr val="lt1"/>
                </a:solidFill>
              </a:rPr>
              <a:t>Asynchronous execution across containers</a:t>
            </a:r>
            <a:endParaRPr sz="2000">
              <a:solidFill>
                <a:schemeClr val="lt1"/>
              </a:solidFill>
            </a:endParaRPr>
          </a:p>
          <a:p>
            <a:pPr marL="457200" lvl="0" indent="-381000" rtl="0">
              <a:lnSpc>
                <a:spcPct val="115000"/>
              </a:lnSpc>
              <a:spcBef>
                <a:spcPts val="0"/>
              </a:spcBef>
              <a:spcAft>
                <a:spcPts val="0"/>
              </a:spcAft>
              <a:buClr>
                <a:srgbClr val="00FFFF"/>
              </a:buClr>
              <a:buSzPts val="2400"/>
              <a:buChar char="●"/>
            </a:pPr>
            <a:r>
              <a:rPr lang="en" sz="2400">
                <a:solidFill>
                  <a:srgbClr val="00FFFF"/>
                </a:solidFill>
              </a:rPr>
              <a:t>Storage Layer</a:t>
            </a:r>
            <a:endParaRPr sz="2400">
              <a:solidFill>
                <a:srgbClr val="00FFFF"/>
              </a:solidFill>
            </a:endParaRPr>
          </a:p>
          <a:p>
            <a:pPr marL="914400" lvl="1" indent="-355600" rtl="0">
              <a:lnSpc>
                <a:spcPct val="115000"/>
              </a:lnSpc>
              <a:spcBef>
                <a:spcPts val="0"/>
              </a:spcBef>
              <a:spcAft>
                <a:spcPts val="0"/>
              </a:spcAft>
              <a:buClr>
                <a:schemeClr val="lt1"/>
              </a:buClr>
              <a:buSzPts val="2000"/>
              <a:buChar char="○"/>
            </a:pPr>
            <a:r>
              <a:rPr lang="en" sz="2000">
                <a:solidFill>
                  <a:schemeClr val="lt1"/>
                </a:solidFill>
              </a:rPr>
              <a:t>Relations of all reactors in a container stored as primary indices (Masstree [Mao et al. 2012]) in memory</a:t>
            </a:r>
            <a:endParaRPr sz="2000">
              <a:solidFill>
                <a:schemeClr val="lt1"/>
              </a:solidFill>
            </a:endParaRPr>
          </a:p>
          <a:p>
            <a:pPr marL="914400" lvl="1" indent="-355600" rtl="0">
              <a:lnSpc>
                <a:spcPct val="115000"/>
              </a:lnSpc>
              <a:spcBef>
                <a:spcPts val="0"/>
              </a:spcBef>
              <a:spcAft>
                <a:spcPts val="0"/>
              </a:spcAft>
              <a:buClr>
                <a:schemeClr val="lt1"/>
              </a:buClr>
              <a:buSzPts val="2000"/>
              <a:buChar char="○"/>
            </a:pPr>
            <a:r>
              <a:rPr lang="en" sz="2000">
                <a:solidFill>
                  <a:schemeClr val="lt1"/>
                </a:solidFill>
              </a:rPr>
              <a:t>Durability not implemented yet</a:t>
            </a:r>
            <a:endParaRPr sz="2000">
              <a:solidFill>
                <a:schemeClr val="lt1"/>
              </a:solidFill>
            </a:endParaRPr>
          </a:p>
          <a:p>
            <a:pPr marL="0" marR="0" lvl="0" indent="0" algn="l" rtl="0">
              <a:lnSpc>
                <a:spcPct val="100000"/>
              </a:lnSpc>
              <a:spcBef>
                <a:spcPts val="600"/>
              </a:spcBef>
              <a:spcAft>
                <a:spcPts val="0"/>
              </a:spcAft>
              <a:buNone/>
            </a:pPr>
            <a:endParaRPr sz="3000">
              <a:solidFill>
                <a:schemeClr val="lt1"/>
              </a:solidFill>
            </a:endParaRPr>
          </a:p>
          <a:p>
            <a:pPr marL="0" lvl="0" indent="0" rtl="0">
              <a:spcBef>
                <a:spcPts val="600"/>
              </a:spcBef>
              <a:spcAft>
                <a:spcPts val="0"/>
              </a:spcAft>
              <a:buNone/>
            </a:pPr>
            <a:endParaRPr sz="24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ctrTitle"/>
          </p:nvPr>
        </p:nvSpPr>
        <p:spPr>
          <a:xfrm>
            <a:off x="853100" y="2155875"/>
            <a:ext cx="7772400" cy="1678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a:p>
          <a:p>
            <a:pPr marL="0" lvl="0" indent="0" rtl="0">
              <a:spcBef>
                <a:spcPts val="0"/>
              </a:spcBef>
              <a:spcAft>
                <a:spcPts val="0"/>
              </a:spcAft>
              <a:buNone/>
            </a:pPr>
            <a:r>
              <a:rPr lang="en">
                <a:solidFill>
                  <a:srgbClr val="00FFFF"/>
                </a:solidFill>
              </a:rPr>
              <a:t>Evaluation of Reactors and ReactDB</a:t>
            </a:r>
            <a:endParaRPr>
              <a:solidFill>
                <a:srgbClr val="00FFFF"/>
              </a:solidFill>
            </a:endParaRPr>
          </a:p>
        </p:txBody>
      </p:sp>
      <p:sp>
        <p:nvSpPr>
          <p:cNvPr id="707" name="Shape 707"/>
          <p:cNvSpPr/>
          <p:nvPr/>
        </p:nvSpPr>
        <p:spPr>
          <a:xfrm>
            <a:off x="3617075" y="256025"/>
            <a:ext cx="1824693"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8" name="Shape 70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31</a:t>
            </a:fld>
            <a:endParaRPr/>
          </a:p>
        </p:txBody>
      </p:sp>
      <p:sp>
        <p:nvSpPr>
          <p:cNvPr id="709" name="Shape 709"/>
          <p:cNvSpPr txBox="1"/>
          <p:nvPr/>
        </p:nvSpPr>
        <p:spPr>
          <a:xfrm>
            <a:off x="3849900" y="542025"/>
            <a:ext cx="1444200" cy="108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rgbClr val="00FFFF"/>
                </a:solidFill>
                <a:latin typeface="Walter Turncoat"/>
                <a:ea typeface="Walter Turncoat"/>
                <a:cs typeface="Walter Turncoat"/>
                <a:sym typeface="Walter Turncoat"/>
              </a:rPr>
              <a:t>4.</a:t>
            </a:r>
            <a:endParaRPr sz="6000">
              <a:solidFill>
                <a:srgbClr val="00FFFF"/>
              </a:solidFill>
              <a:latin typeface="Walter Turncoat"/>
              <a:ea typeface="Walter Turncoat"/>
              <a:cs typeface="Walter Turncoat"/>
              <a:sym typeface="Walter Turnco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ctrTitle"/>
          </p:nvPr>
        </p:nvSpPr>
        <p:spPr>
          <a:xfrm>
            <a:off x="2998775" y="987000"/>
            <a:ext cx="5607900" cy="3169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solidFill>
                  <a:srgbClr val="00FFFF"/>
                </a:solidFill>
              </a:rPr>
              <a:t>Can we really leverage asynchronicity for performance gains in new oltp using reactors and ReactDB ? </a:t>
            </a:r>
            <a:endParaRPr sz="3600">
              <a:solidFill>
                <a:srgbClr val="00FFFF"/>
              </a:solidFill>
            </a:endParaRPr>
          </a:p>
        </p:txBody>
      </p:sp>
      <p:sp>
        <p:nvSpPr>
          <p:cNvPr id="715" name="Shape 7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32</a:t>
            </a:fld>
            <a:endParaRPr/>
          </a:p>
        </p:txBody>
      </p:sp>
      <p:sp>
        <p:nvSpPr>
          <p:cNvPr id="716" name="Shape 716"/>
          <p:cNvSpPr/>
          <p:nvPr/>
        </p:nvSpPr>
        <p:spPr>
          <a:xfrm>
            <a:off x="284700" y="1489900"/>
            <a:ext cx="2657145" cy="2163691"/>
          </a:xfrm>
          <a:custGeom>
            <a:avLst/>
            <a:gdLst/>
            <a:ahLst/>
            <a:cxnLst/>
            <a:rect l="0" t="0" r="0" b="0"/>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33</a:t>
            </a:fld>
            <a:endParaRPr/>
          </a:p>
        </p:txBody>
      </p:sp>
      <p:sp>
        <p:nvSpPr>
          <p:cNvPr id="729" name="Shape 729"/>
          <p:cNvSpPr txBox="1"/>
          <p:nvPr/>
        </p:nvSpPr>
        <p:spPr>
          <a:xfrm>
            <a:off x="370100" y="887250"/>
            <a:ext cx="8483700" cy="3369000"/>
          </a:xfrm>
          <a:prstGeom prst="rect">
            <a:avLst/>
          </a:prstGeom>
          <a:noFill/>
          <a:ln>
            <a:noFill/>
          </a:ln>
        </p:spPr>
        <p:txBody>
          <a:bodyPr spcFirstLastPara="1" wrap="square" lIns="91425" tIns="91425" rIns="91425" bIns="91425" anchor="t" anchorCtr="0">
            <a:noAutofit/>
          </a:bodyPr>
          <a:lstStyle/>
          <a:p>
            <a:pPr marL="457200" indent="-381000">
              <a:lnSpc>
                <a:spcPct val="115000"/>
              </a:lnSpc>
              <a:buClr>
                <a:srgbClr val="FFFFFF"/>
              </a:buClr>
              <a:buSzPts val="2400"/>
              <a:buFont typeface="Sniglet"/>
              <a:buChar char="●"/>
            </a:pPr>
            <a:r>
              <a:rPr lang="en-US" sz="2400" dirty="0">
                <a:solidFill>
                  <a:srgbClr val="FFFFFF"/>
                </a:solidFill>
                <a:latin typeface="Sniglet"/>
                <a:ea typeface="Sniglet"/>
                <a:cs typeface="Sniglet"/>
                <a:sym typeface="Sniglet"/>
              </a:rPr>
              <a:t>Workload : </a:t>
            </a:r>
            <a:r>
              <a:rPr lang="en-US" sz="2400" dirty="0">
                <a:solidFill>
                  <a:schemeClr val="bg1"/>
                </a:solidFill>
                <a:latin typeface="Sniglet"/>
                <a:ea typeface="Sniglet"/>
                <a:cs typeface="Sniglet"/>
                <a:sym typeface="Sniglet"/>
              </a:rPr>
              <a:t>Bitcoin exchange</a:t>
            </a:r>
            <a:r>
              <a:rPr lang="en-US" sz="2400" dirty="0">
                <a:solidFill>
                  <a:srgbClr val="00FFFF"/>
                </a:solidFill>
                <a:latin typeface="Sniglet"/>
                <a:ea typeface="Sniglet"/>
                <a:cs typeface="Sniglet"/>
                <a:sym typeface="Sniglet"/>
              </a:rPr>
              <a:t>  </a:t>
            </a:r>
            <a:r>
              <a:rPr lang="en-US" sz="2400" dirty="0" err="1">
                <a:solidFill>
                  <a:schemeClr val="bg1"/>
                </a:solidFill>
                <a:latin typeface="Source Code Pro"/>
                <a:ea typeface="Source Code Pro"/>
                <a:cs typeface="Source Code Pro"/>
                <a:sym typeface="Source Code Pro"/>
              </a:rPr>
              <a:t>auth</a:t>
            </a:r>
            <a:r>
              <a:rPr lang="en-US" sz="2400" dirty="0" err="1">
                <a:solidFill>
                  <a:schemeClr val="lt1"/>
                </a:solidFill>
                <a:latin typeface="Source Code Pro"/>
                <a:ea typeface="Source Code Pro"/>
                <a:cs typeface="Source Code Pro"/>
                <a:sym typeface="Source Code Pro"/>
              </a:rPr>
              <a:t>_pay</a:t>
            </a:r>
            <a:r>
              <a:rPr lang="en-US" sz="2400" dirty="0">
                <a:solidFill>
                  <a:schemeClr val="lt1"/>
                </a:solidFill>
                <a:latin typeface="Sniglet"/>
                <a:ea typeface="Sniglet"/>
                <a:cs typeface="Sniglet"/>
                <a:sym typeface="Sniglet"/>
              </a:rPr>
              <a:t> program</a:t>
            </a:r>
            <a:endParaRPr lang="en-US" sz="2400" dirty="0">
              <a:solidFill>
                <a:srgbClr val="FFFFFF"/>
              </a:solidFill>
              <a:latin typeface="Sniglet"/>
              <a:ea typeface="Sniglet"/>
              <a:cs typeface="Sniglet"/>
              <a:sym typeface="Sniglet"/>
            </a:endParaRPr>
          </a:p>
          <a:p>
            <a:pPr marL="457200" lvl="0" indent="-381000" rtl="0">
              <a:lnSpc>
                <a:spcPct val="115000"/>
              </a:lnSpc>
              <a:spcBef>
                <a:spcPts val="0"/>
              </a:spcBef>
              <a:spcAft>
                <a:spcPts val="0"/>
              </a:spcAft>
              <a:buClr>
                <a:srgbClr val="FFFFFF"/>
              </a:buClr>
              <a:buSzPts val="2400"/>
              <a:buFont typeface="Sniglet"/>
              <a:buChar char="●"/>
            </a:pPr>
            <a:r>
              <a:rPr lang="en-US" sz="2400" dirty="0">
                <a:solidFill>
                  <a:srgbClr val="FFFFFF"/>
                </a:solidFill>
                <a:latin typeface="Sniglet"/>
                <a:ea typeface="Sniglet"/>
                <a:cs typeface="Sniglet"/>
                <a:sym typeface="Sniglet"/>
              </a:rPr>
              <a:t>Deployments</a:t>
            </a:r>
          </a:p>
          <a:p>
            <a:pPr marL="914400" lvl="1" indent="-368300" rtl="0">
              <a:lnSpc>
                <a:spcPct val="115000"/>
              </a:lnSpc>
              <a:spcBef>
                <a:spcPts val="0"/>
              </a:spcBef>
              <a:spcAft>
                <a:spcPts val="0"/>
              </a:spcAft>
              <a:buClr>
                <a:srgbClr val="93C47D"/>
              </a:buClr>
              <a:buSzPts val="2200"/>
              <a:buFont typeface="Lato"/>
              <a:buChar char="○"/>
            </a:pPr>
            <a:r>
              <a:rPr lang="en" sz="2200" dirty="0">
                <a:solidFill>
                  <a:srgbClr val="93C47D"/>
                </a:solidFill>
                <a:latin typeface="Sniglet"/>
                <a:ea typeface="Sniglet"/>
                <a:cs typeface="Sniglet"/>
                <a:sym typeface="Sniglet"/>
              </a:rPr>
              <a:t>shared-everything-with-affinity </a:t>
            </a:r>
            <a:r>
              <a:rPr lang="en-US" sz="2200" dirty="0">
                <a:solidFill>
                  <a:srgbClr val="93C47D"/>
                </a:solidFill>
                <a:latin typeface="Sniglet"/>
                <a:ea typeface="Sniglet"/>
                <a:cs typeface="Sniglet"/>
                <a:sym typeface="Sniglet"/>
              </a:rPr>
              <a:t>container </a:t>
            </a:r>
            <a:r>
              <a:rPr lang="en" sz="2200" dirty="0">
                <a:solidFill>
                  <a:srgbClr val="93C47D"/>
                </a:solidFill>
                <a:latin typeface="Sniglet"/>
                <a:ea typeface="Sniglet"/>
                <a:cs typeface="Sniglet"/>
                <a:sym typeface="Sniglet"/>
              </a:rPr>
              <a:t>-&gt; sequential </a:t>
            </a:r>
            <a:endParaRPr sz="2200" dirty="0">
              <a:solidFill>
                <a:srgbClr val="93C47D"/>
              </a:solidFill>
              <a:latin typeface="Sniglet"/>
              <a:ea typeface="Sniglet"/>
              <a:cs typeface="Sniglet"/>
              <a:sym typeface="Sniglet"/>
            </a:endParaRPr>
          </a:p>
          <a:p>
            <a:pPr marL="914400" lvl="1" indent="-368300" rtl="0">
              <a:lnSpc>
                <a:spcPct val="115000"/>
              </a:lnSpc>
              <a:spcBef>
                <a:spcPts val="0"/>
              </a:spcBef>
              <a:spcAft>
                <a:spcPts val="0"/>
              </a:spcAft>
              <a:buClr>
                <a:srgbClr val="FFFFFF"/>
              </a:buClr>
              <a:buSzPts val="2200"/>
              <a:buFont typeface="Sniglet"/>
              <a:buChar char="○"/>
            </a:pPr>
            <a:r>
              <a:rPr lang="en" sz="2200" dirty="0">
                <a:solidFill>
                  <a:srgbClr val="FFFFFF"/>
                </a:solidFill>
                <a:latin typeface="Sniglet"/>
                <a:ea typeface="Sniglet"/>
                <a:cs typeface="Sniglet"/>
                <a:sym typeface="Sniglet"/>
              </a:rPr>
              <a:t>shared-nothing containers</a:t>
            </a:r>
            <a:endParaRPr sz="2200" dirty="0">
              <a:solidFill>
                <a:srgbClr val="FFFFFF"/>
              </a:solidFill>
              <a:latin typeface="Sniglet"/>
              <a:ea typeface="Sniglet"/>
              <a:cs typeface="Sniglet"/>
              <a:sym typeface="Sniglet"/>
            </a:endParaRPr>
          </a:p>
          <a:p>
            <a:pPr marL="1371600" lvl="2" indent="-368300" rtl="0">
              <a:lnSpc>
                <a:spcPct val="115000"/>
              </a:lnSpc>
              <a:spcBef>
                <a:spcPts val="0"/>
              </a:spcBef>
              <a:spcAft>
                <a:spcPts val="0"/>
              </a:spcAft>
              <a:buClr>
                <a:srgbClr val="EA9999"/>
              </a:buClr>
              <a:buSzPts val="2200"/>
              <a:buFont typeface="Sniglet"/>
              <a:buChar char="■"/>
            </a:pPr>
            <a:r>
              <a:rPr lang="en" sz="2200" dirty="0">
                <a:solidFill>
                  <a:schemeClr val="lt1"/>
                </a:solidFill>
                <a:latin typeface="Sniglet"/>
                <a:ea typeface="Sniglet"/>
                <a:cs typeface="Sniglet"/>
                <a:sym typeface="Sniglet"/>
              </a:rPr>
              <a:t>Parallel exposure calculation followed by sequential risk calculation </a:t>
            </a:r>
            <a:r>
              <a:rPr lang="en" sz="2200" dirty="0">
                <a:solidFill>
                  <a:srgbClr val="EA9999"/>
                </a:solidFill>
                <a:latin typeface="Sniglet"/>
                <a:ea typeface="Sniglet"/>
                <a:cs typeface="Sniglet"/>
                <a:sym typeface="Sniglet"/>
              </a:rPr>
              <a:t>-&gt; query-parallelism</a:t>
            </a:r>
            <a:endParaRPr sz="2200" dirty="0">
              <a:solidFill>
                <a:srgbClr val="EA9999"/>
              </a:solidFill>
              <a:latin typeface="Sniglet"/>
              <a:ea typeface="Sniglet"/>
              <a:cs typeface="Sniglet"/>
              <a:sym typeface="Sniglet"/>
            </a:endParaRPr>
          </a:p>
          <a:p>
            <a:pPr marL="1371600" lvl="2" indent="-368300" rtl="0">
              <a:lnSpc>
                <a:spcPct val="115000"/>
              </a:lnSpc>
              <a:spcBef>
                <a:spcPts val="0"/>
              </a:spcBef>
              <a:spcAft>
                <a:spcPts val="0"/>
              </a:spcAft>
              <a:buClr>
                <a:srgbClr val="6FA8DC"/>
              </a:buClr>
              <a:buSzPts val="2200"/>
              <a:buFont typeface="Sniglet"/>
              <a:buChar char="■"/>
            </a:pPr>
            <a:r>
              <a:rPr lang="en" sz="2200" dirty="0">
                <a:solidFill>
                  <a:schemeClr val="lt1"/>
                </a:solidFill>
                <a:latin typeface="Sniglet"/>
                <a:ea typeface="Sniglet"/>
                <a:cs typeface="Sniglet"/>
                <a:sym typeface="Sniglet"/>
              </a:rPr>
              <a:t>Fully parallel exposure and risk calculation (as shown in example code before) </a:t>
            </a:r>
            <a:r>
              <a:rPr lang="en" sz="2200" dirty="0">
                <a:solidFill>
                  <a:srgbClr val="6FA8DC"/>
                </a:solidFill>
                <a:latin typeface="Sniglet"/>
                <a:ea typeface="Sniglet"/>
                <a:cs typeface="Sniglet"/>
                <a:sym typeface="Sniglet"/>
              </a:rPr>
              <a:t>-&gt; procedure-parallelism</a:t>
            </a:r>
            <a:endParaRPr sz="2200" dirty="0">
              <a:solidFill>
                <a:srgbClr val="6FA8DC"/>
              </a:solidFill>
              <a:latin typeface="Sniglet"/>
              <a:ea typeface="Sniglet"/>
              <a:cs typeface="Sniglet"/>
              <a:sym typeface="Sniglet"/>
            </a:endParaRPr>
          </a:p>
        </p:txBody>
      </p:sp>
      <p:sp>
        <p:nvSpPr>
          <p:cNvPr id="730" name="Shape 730"/>
          <p:cNvSpPr txBox="1">
            <a:spLocks noGrp="1"/>
          </p:cNvSpPr>
          <p:nvPr>
            <p:ph type="title" idx="4294967295"/>
          </p:nvPr>
        </p:nvSpPr>
        <p:spPr>
          <a:xfrm>
            <a:off x="-6000" y="101625"/>
            <a:ext cx="9156000" cy="69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Experimental setup</a:t>
            </a:r>
            <a:endParaRPr>
              <a:solidFill>
                <a:srgbClr val="FFA50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34</a:t>
            </a:fld>
            <a:endParaRPr/>
          </a:p>
        </p:txBody>
      </p:sp>
      <p:sp>
        <p:nvSpPr>
          <p:cNvPr id="723" name="Shape 723"/>
          <p:cNvSpPr txBox="1">
            <a:spLocks noGrp="1"/>
          </p:cNvSpPr>
          <p:nvPr>
            <p:ph type="title" idx="4294967295"/>
          </p:nvPr>
        </p:nvSpPr>
        <p:spPr>
          <a:xfrm>
            <a:off x="-6000" y="101625"/>
            <a:ext cx="9156000" cy="69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FFA502"/>
                </a:solidFill>
              </a:rPr>
              <a:t>Experimental setup</a:t>
            </a:r>
            <a:endParaRPr dirty="0">
              <a:solidFill>
                <a:srgbClr val="FFA502"/>
              </a:solidFill>
            </a:endParaRPr>
          </a:p>
        </p:txBody>
      </p:sp>
      <p:sp>
        <p:nvSpPr>
          <p:cNvPr id="2" name="TextBox 1">
            <a:extLst>
              <a:ext uri="{FF2B5EF4-FFF2-40B4-BE49-F238E27FC236}">
                <a16:creationId xmlns:a16="http://schemas.microsoft.com/office/drawing/2014/main" id="{92F9FCE8-43B3-4C35-896D-7362F4E48F11}"/>
              </a:ext>
            </a:extLst>
          </p:cNvPr>
          <p:cNvSpPr txBox="1"/>
          <p:nvPr/>
        </p:nvSpPr>
        <p:spPr>
          <a:xfrm>
            <a:off x="700088" y="1140589"/>
            <a:ext cx="8035290" cy="2862322"/>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sz="2000" dirty="0">
                <a:solidFill>
                  <a:schemeClr val="bg1"/>
                </a:solidFill>
                <a:latin typeface="Sniglet" panose="020B0604020202020204" charset="0"/>
              </a:rPr>
              <a:t>Machine with 2X AMD Opteron 6274 with 8 cores@2.1 GHz, L1i 64 KB, L2 2MB, L3 shared 6 MB, 125 GB RAM, 64 bit Linux 4.1.15</a:t>
            </a:r>
          </a:p>
          <a:p>
            <a:pPr>
              <a:buClr>
                <a:schemeClr val="bg1"/>
              </a:buClr>
            </a:pPr>
            <a:endParaRPr lang="en-US" sz="2000" dirty="0">
              <a:solidFill>
                <a:schemeClr val="bg1"/>
              </a:solidFill>
              <a:latin typeface="Sniglet" panose="020B0604020202020204" charset="0"/>
            </a:endParaRPr>
          </a:p>
          <a:p>
            <a:pPr marL="285750" indent="-285750">
              <a:buClr>
                <a:schemeClr val="bg1"/>
              </a:buClr>
              <a:buFont typeface="Arial" panose="020B0604020202020204" pitchFamily="34" charset="0"/>
              <a:buChar char="•"/>
            </a:pPr>
            <a:r>
              <a:rPr lang="en-US" sz="2000" dirty="0">
                <a:solidFill>
                  <a:schemeClr val="bg1"/>
                </a:solidFill>
                <a:latin typeface="Sniglet" panose="020B0604020202020204" charset="0"/>
              </a:rPr>
              <a:t>1x Exchange reactor, 15X Provider reactors (30,000 orders per of which 800 latest orders used for exposure calculation)</a:t>
            </a:r>
          </a:p>
          <a:p>
            <a:pPr>
              <a:buClr>
                <a:schemeClr val="bg1"/>
              </a:buClr>
            </a:pPr>
            <a:endParaRPr lang="en-US" sz="2000" dirty="0">
              <a:solidFill>
                <a:schemeClr val="bg1"/>
              </a:solidFill>
              <a:latin typeface="Sniglet" panose="020B0604020202020204" charset="0"/>
            </a:endParaRPr>
          </a:p>
          <a:p>
            <a:pPr marL="285750" indent="-285750">
              <a:buClr>
                <a:schemeClr val="bg1"/>
              </a:buClr>
              <a:buFont typeface="Arial" panose="020B0604020202020204" pitchFamily="34" charset="0"/>
              <a:buChar char="•"/>
            </a:pPr>
            <a:r>
              <a:rPr lang="en-US" sz="2000" dirty="0">
                <a:solidFill>
                  <a:schemeClr val="bg1"/>
                </a:solidFill>
                <a:latin typeface="Sniglet" panose="020B0604020202020204" charset="0"/>
              </a:rPr>
              <a:t>Varying complexity of </a:t>
            </a:r>
            <a:r>
              <a:rPr lang="en-US" sz="2000" dirty="0" err="1">
                <a:solidFill>
                  <a:schemeClr val="bg1"/>
                </a:solidFill>
                <a:latin typeface="Sniglet" panose="020B0604020202020204" charset="0"/>
              </a:rPr>
              <a:t>sim_risk</a:t>
            </a:r>
            <a:r>
              <a:rPr lang="en-US" sz="2000" dirty="0">
                <a:solidFill>
                  <a:schemeClr val="bg1"/>
                </a:solidFill>
                <a:latin typeface="Sniglet" panose="020B0604020202020204" charset="0"/>
              </a:rPr>
              <a:t> by random number generation</a:t>
            </a:r>
          </a:p>
          <a:p>
            <a:pPr>
              <a:buClr>
                <a:schemeClr val="bg1"/>
              </a:buClr>
            </a:pPr>
            <a:endParaRPr lang="en-US" sz="2000" dirty="0">
              <a:solidFill>
                <a:schemeClr val="bg1"/>
              </a:solidFill>
              <a:latin typeface="Sniglet" panose="020B0604020202020204" charset="0"/>
            </a:endParaRPr>
          </a:p>
          <a:p>
            <a:pPr marL="285750" indent="-285750">
              <a:buClr>
                <a:schemeClr val="bg1"/>
              </a:buClr>
              <a:buFont typeface="Arial" panose="020B0604020202020204" pitchFamily="34" charset="0"/>
              <a:buChar char="•"/>
            </a:pPr>
            <a:r>
              <a:rPr lang="en-US" sz="2000" dirty="0">
                <a:solidFill>
                  <a:schemeClr val="bg1"/>
                </a:solidFill>
                <a:latin typeface="Sniglet" panose="020B0604020202020204" charset="0"/>
              </a:rPr>
              <a:t>Single worker to generate the workload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35</a:t>
            </a:fld>
            <a:endParaRPr/>
          </a:p>
        </p:txBody>
      </p:sp>
      <p:sp>
        <p:nvSpPr>
          <p:cNvPr id="736" name="Shape 736"/>
          <p:cNvSpPr txBox="1">
            <a:spLocks noGrp="1"/>
          </p:cNvSpPr>
          <p:nvPr>
            <p:ph type="body" idx="1"/>
          </p:nvPr>
        </p:nvSpPr>
        <p:spPr>
          <a:xfrm>
            <a:off x="457200" y="3863201"/>
            <a:ext cx="8229600" cy="1071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r>
              <a:rPr lang="en" sz="3000">
                <a:solidFill>
                  <a:srgbClr val="FFA502"/>
                </a:solidFill>
                <a:latin typeface="Walter Turncoat"/>
                <a:ea typeface="Walter Turncoat"/>
                <a:cs typeface="Walter Turncoat"/>
                <a:sym typeface="Walter Turncoat"/>
              </a:rPr>
              <a:t>Asynchronicity gains manifest with increasing parallelizable application logic</a:t>
            </a:r>
            <a:endParaRPr sz="3000">
              <a:solidFill>
                <a:srgbClr val="FFA502"/>
              </a:solidFill>
              <a:latin typeface="Walter Turncoat"/>
              <a:ea typeface="Walter Turncoat"/>
              <a:cs typeface="Walter Turncoat"/>
              <a:sym typeface="Walter Turncoat"/>
            </a:endParaRPr>
          </a:p>
        </p:txBody>
      </p:sp>
      <p:pic>
        <p:nvPicPr>
          <p:cNvPr id="737" name="Shape 737"/>
          <p:cNvPicPr preferRelativeResize="0"/>
          <p:nvPr/>
        </p:nvPicPr>
        <p:blipFill>
          <a:blip r:embed="rId3">
            <a:alphaModFix/>
          </a:blip>
          <a:stretch>
            <a:fillRect/>
          </a:stretch>
        </p:blipFill>
        <p:spPr>
          <a:xfrm>
            <a:off x="2100175" y="285800"/>
            <a:ext cx="4943651" cy="3577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ctrTitle"/>
          </p:nvPr>
        </p:nvSpPr>
        <p:spPr>
          <a:xfrm>
            <a:off x="2989275" y="987000"/>
            <a:ext cx="5607900" cy="3169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dirty="0">
                <a:solidFill>
                  <a:srgbClr val="00FFFF"/>
                </a:solidFill>
              </a:rPr>
              <a:t>What about the effect of load on </a:t>
            </a:r>
            <a:r>
              <a:rPr lang="en-US" sz="3600" dirty="0">
                <a:solidFill>
                  <a:srgbClr val="00FFFF"/>
                </a:solidFill>
              </a:rPr>
              <a:t>gains from</a:t>
            </a:r>
            <a:r>
              <a:rPr lang="en" sz="3600" dirty="0">
                <a:solidFill>
                  <a:srgbClr val="00FFFF"/>
                </a:solidFill>
              </a:rPr>
              <a:t> asynchronicity ? </a:t>
            </a:r>
            <a:endParaRPr sz="3600" dirty="0">
              <a:solidFill>
                <a:srgbClr val="00FFFF"/>
              </a:solidFill>
            </a:endParaRPr>
          </a:p>
          <a:p>
            <a:pPr marL="0" lvl="0" indent="0">
              <a:spcBef>
                <a:spcPts val="0"/>
              </a:spcBef>
              <a:spcAft>
                <a:spcPts val="0"/>
              </a:spcAft>
              <a:buNone/>
            </a:pPr>
            <a:endParaRPr sz="3600" dirty="0">
              <a:solidFill>
                <a:srgbClr val="00FFFF"/>
              </a:solidFill>
            </a:endParaRPr>
          </a:p>
          <a:p>
            <a:pPr marL="0" lvl="0" indent="0" rtl="0">
              <a:spcBef>
                <a:spcPts val="0"/>
              </a:spcBef>
              <a:spcAft>
                <a:spcPts val="0"/>
              </a:spcAft>
              <a:buNone/>
            </a:pPr>
            <a:r>
              <a:rPr lang="en" sz="3600" dirty="0">
                <a:solidFill>
                  <a:srgbClr val="00FFFF"/>
                </a:solidFill>
              </a:rPr>
              <a:t>Can db architecture virtualization help ? </a:t>
            </a:r>
            <a:endParaRPr sz="3600" dirty="0">
              <a:solidFill>
                <a:srgbClr val="00FFFF"/>
              </a:solidFill>
            </a:endParaRPr>
          </a:p>
        </p:txBody>
      </p:sp>
      <p:sp>
        <p:nvSpPr>
          <p:cNvPr id="745" name="Shape 7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36</a:t>
            </a:fld>
            <a:endParaRPr/>
          </a:p>
        </p:txBody>
      </p:sp>
      <p:sp>
        <p:nvSpPr>
          <p:cNvPr id="746" name="Shape 746"/>
          <p:cNvSpPr/>
          <p:nvPr/>
        </p:nvSpPr>
        <p:spPr>
          <a:xfrm>
            <a:off x="275201" y="1423475"/>
            <a:ext cx="2619206" cy="2296561"/>
          </a:xfrm>
          <a:custGeom>
            <a:avLst/>
            <a:gdLst/>
            <a:ahLst/>
            <a:cxnLst/>
            <a:rect l="0" t="0" r="0" b="0"/>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37</a:t>
            </a:fld>
            <a:endParaRPr/>
          </a:p>
        </p:txBody>
      </p:sp>
      <p:sp>
        <p:nvSpPr>
          <p:cNvPr id="752" name="Shape 752"/>
          <p:cNvSpPr txBox="1"/>
          <p:nvPr/>
        </p:nvSpPr>
        <p:spPr>
          <a:xfrm>
            <a:off x="303675" y="740200"/>
            <a:ext cx="8683200" cy="4151700"/>
          </a:xfrm>
          <a:prstGeom prst="rect">
            <a:avLst/>
          </a:prstGeom>
          <a:noFill/>
          <a:ln>
            <a:noFill/>
          </a:ln>
        </p:spPr>
        <p:txBody>
          <a:bodyPr spcFirstLastPara="1" wrap="square" lIns="91425" tIns="91425" rIns="91425" bIns="91425" anchor="t" anchorCtr="0">
            <a:noAutofit/>
          </a:bodyPr>
          <a:lstStyle/>
          <a:p>
            <a:pPr marL="457200" lvl="0" indent="-381000" rtl="0">
              <a:lnSpc>
                <a:spcPct val="115000"/>
              </a:lnSpc>
              <a:spcBef>
                <a:spcPts val="0"/>
              </a:spcBef>
              <a:spcAft>
                <a:spcPts val="0"/>
              </a:spcAft>
              <a:buClr>
                <a:srgbClr val="FFFFFF"/>
              </a:buClr>
              <a:buSzPts val="2400"/>
              <a:buFont typeface="Sniglet"/>
              <a:buChar char="●"/>
            </a:pPr>
            <a:r>
              <a:rPr lang="en" sz="2400" dirty="0">
                <a:solidFill>
                  <a:srgbClr val="FFFFFF"/>
                </a:solidFill>
                <a:latin typeface="Sniglet"/>
                <a:ea typeface="Sniglet"/>
                <a:cs typeface="Sniglet"/>
                <a:sym typeface="Sniglet"/>
              </a:rPr>
              <a:t>Machine Setup</a:t>
            </a:r>
            <a:endParaRPr sz="2400" dirty="0">
              <a:solidFill>
                <a:srgbClr val="FFFFFF"/>
              </a:solidFill>
              <a:latin typeface="Sniglet"/>
              <a:ea typeface="Sniglet"/>
              <a:cs typeface="Sniglet"/>
              <a:sym typeface="Sniglet"/>
            </a:endParaRPr>
          </a:p>
          <a:p>
            <a:pPr marL="914400" lvl="1" indent="-342900" rtl="0">
              <a:lnSpc>
                <a:spcPct val="115000"/>
              </a:lnSpc>
              <a:spcBef>
                <a:spcPts val="0"/>
              </a:spcBef>
              <a:spcAft>
                <a:spcPts val="0"/>
              </a:spcAft>
              <a:buClr>
                <a:srgbClr val="FFFFFF"/>
              </a:buClr>
              <a:buSzPts val="1800"/>
              <a:buFont typeface="Sniglet"/>
              <a:buChar char="○"/>
            </a:pPr>
            <a:r>
              <a:rPr lang="en" sz="1800" dirty="0">
                <a:solidFill>
                  <a:srgbClr val="FFFFFF"/>
                </a:solidFill>
                <a:latin typeface="Sniglet"/>
                <a:ea typeface="Sniglet"/>
                <a:cs typeface="Sniglet"/>
                <a:sym typeface="Sniglet"/>
              </a:rPr>
              <a:t>Machine with 2X AMD Opteron 6274 with 8 cores@2.1 GHz, L1i 64 KB, L2 2 MB, L3 shared 6MB, 125 GB RAM, 64 bit Linux 4.1.15</a:t>
            </a:r>
            <a:endParaRPr sz="1800" dirty="0">
              <a:solidFill>
                <a:srgbClr val="FFFFFF"/>
              </a:solidFill>
              <a:latin typeface="Sniglet"/>
              <a:ea typeface="Sniglet"/>
              <a:cs typeface="Sniglet"/>
              <a:sym typeface="Sniglet"/>
            </a:endParaRPr>
          </a:p>
          <a:p>
            <a:pPr marL="457200" lvl="0" indent="-381000" rtl="0">
              <a:lnSpc>
                <a:spcPct val="115000"/>
              </a:lnSpc>
              <a:spcBef>
                <a:spcPts val="0"/>
              </a:spcBef>
              <a:spcAft>
                <a:spcPts val="0"/>
              </a:spcAft>
              <a:buClr>
                <a:srgbClr val="FFFFFF"/>
              </a:buClr>
              <a:buSzPts val="2400"/>
              <a:buFont typeface="Sniglet"/>
              <a:buChar char="●"/>
            </a:pPr>
            <a:r>
              <a:rPr lang="en" sz="2400" dirty="0">
                <a:solidFill>
                  <a:srgbClr val="FFFFFF"/>
                </a:solidFill>
                <a:latin typeface="Sniglet"/>
                <a:ea typeface="Sniglet"/>
                <a:cs typeface="Sniglet"/>
                <a:sym typeface="Sniglet"/>
              </a:rPr>
              <a:t>Workload</a:t>
            </a:r>
            <a:endParaRPr sz="2400" dirty="0">
              <a:solidFill>
                <a:srgbClr val="FFFFFF"/>
              </a:solidFill>
              <a:latin typeface="Sniglet"/>
              <a:ea typeface="Sniglet"/>
              <a:cs typeface="Sniglet"/>
              <a:sym typeface="Sniglet"/>
            </a:endParaRPr>
          </a:p>
          <a:p>
            <a:pPr marL="914400" lvl="1" indent="-355600" rtl="0">
              <a:lnSpc>
                <a:spcPct val="115000"/>
              </a:lnSpc>
              <a:spcBef>
                <a:spcPts val="0"/>
              </a:spcBef>
              <a:spcAft>
                <a:spcPts val="0"/>
              </a:spcAft>
              <a:buClr>
                <a:srgbClr val="FFFFFF"/>
              </a:buClr>
              <a:buSzPts val="2000"/>
              <a:buFont typeface="Lato"/>
              <a:buChar char="○"/>
            </a:pPr>
            <a:r>
              <a:rPr lang="en" sz="2000" dirty="0">
                <a:solidFill>
                  <a:srgbClr val="00FFFF"/>
                </a:solidFill>
                <a:latin typeface="Sniglet"/>
                <a:ea typeface="Sniglet"/>
                <a:cs typeface="Sniglet"/>
                <a:sym typeface="Sniglet"/>
              </a:rPr>
              <a:t>100% TPC-C new-order </a:t>
            </a:r>
            <a:r>
              <a:rPr lang="en" sz="2000" dirty="0">
                <a:solidFill>
                  <a:srgbClr val="FFFFFF"/>
                </a:solidFill>
                <a:latin typeface="Sniglet"/>
                <a:ea typeface="Sniglet"/>
                <a:cs typeface="Sniglet"/>
                <a:sym typeface="Sniglet"/>
              </a:rPr>
              <a:t>augmented with artificial delay of 300 - 400 𝜇sec to simulate stock replenishment analytics per warehouse</a:t>
            </a:r>
            <a:endParaRPr sz="2000" dirty="0">
              <a:solidFill>
                <a:srgbClr val="FFFFFF"/>
              </a:solidFill>
              <a:latin typeface="Sniglet"/>
              <a:ea typeface="Sniglet"/>
              <a:cs typeface="Sniglet"/>
              <a:sym typeface="Sniglet"/>
            </a:endParaRPr>
          </a:p>
          <a:p>
            <a:pPr marL="914400" lvl="1" indent="-355600" rtl="0">
              <a:lnSpc>
                <a:spcPct val="115000"/>
              </a:lnSpc>
              <a:spcBef>
                <a:spcPts val="0"/>
              </a:spcBef>
              <a:spcAft>
                <a:spcPts val="0"/>
              </a:spcAft>
              <a:buClr>
                <a:srgbClr val="FFFFFF"/>
              </a:buClr>
              <a:buSzPts val="2000"/>
              <a:buFont typeface="Sniglet"/>
              <a:buChar char="○"/>
            </a:pPr>
            <a:r>
              <a:rPr lang="en" sz="2000" dirty="0">
                <a:solidFill>
                  <a:srgbClr val="FFFFFF"/>
                </a:solidFill>
                <a:latin typeface="Sniglet"/>
                <a:ea typeface="Sniglet"/>
                <a:cs typeface="Sniglet"/>
                <a:sym typeface="Sniglet"/>
              </a:rPr>
              <a:t>Implemented by modeling a warehouse as a reactor</a:t>
            </a:r>
            <a:endParaRPr sz="2000" dirty="0">
              <a:solidFill>
                <a:srgbClr val="FFFFFF"/>
              </a:solidFill>
              <a:latin typeface="Sniglet"/>
              <a:ea typeface="Sniglet"/>
              <a:cs typeface="Sniglet"/>
              <a:sym typeface="Sniglet"/>
            </a:endParaRPr>
          </a:p>
          <a:p>
            <a:pPr marL="457200" lvl="0" indent="-381000" rtl="0">
              <a:lnSpc>
                <a:spcPct val="115000"/>
              </a:lnSpc>
              <a:spcBef>
                <a:spcPts val="0"/>
              </a:spcBef>
              <a:spcAft>
                <a:spcPts val="0"/>
              </a:spcAft>
              <a:buClr>
                <a:srgbClr val="FFFFFF"/>
              </a:buClr>
              <a:buSzPts val="2400"/>
              <a:buFont typeface="Sniglet"/>
              <a:buChar char="●"/>
            </a:pPr>
            <a:r>
              <a:rPr lang="en" sz="2400" dirty="0">
                <a:solidFill>
                  <a:srgbClr val="FFFFFF"/>
                </a:solidFill>
                <a:latin typeface="Sniglet"/>
                <a:ea typeface="Sniglet"/>
                <a:cs typeface="Sniglet"/>
                <a:sym typeface="Sniglet"/>
              </a:rPr>
              <a:t>Deployment</a:t>
            </a:r>
            <a:endParaRPr sz="2400" dirty="0">
              <a:solidFill>
                <a:srgbClr val="FFFFFF"/>
              </a:solidFill>
              <a:latin typeface="Sniglet"/>
              <a:ea typeface="Sniglet"/>
              <a:cs typeface="Sniglet"/>
              <a:sym typeface="Sniglet"/>
            </a:endParaRPr>
          </a:p>
          <a:p>
            <a:pPr marL="914400" lvl="1" indent="-355600" rtl="0">
              <a:lnSpc>
                <a:spcPct val="115000"/>
              </a:lnSpc>
              <a:spcBef>
                <a:spcPts val="0"/>
              </a:spcBef>
              <a:spcAft>
                <a:spcPts val="0"/>
              </a:spcAft>
              <a:buClr>
                <a:srgbClr val="FFFFFF"/>
              </a:buClr>
              <a:buSzPts val="2000"/>
              <a:buFont typeface="Sniglet"/>
              <a:buChar char="○"/>
            </a:pPr>
            <a:r>
              <a:rPr lang="en" sz="2000" dirty="0">
                <a:solidFill>
                  <a:srgbClr val="6FA8DC"/>
                </a:solidFill>
                <a:latin typeface="Sniglet"/>
                <a:ea typeface="Sniglet"/>
                <a:cs typeface="Sniglet"/>
                <a:sym typeface="Sniglet"/>
              </a:rPr>
              <a:t>shared-nothing</a:t>
            </a:r>
            <a:r>
              <a:rPr lang="en" sz="2000" dirty="0">
                <a:solidFill>
                  <a:srgbClr val="FFFFFF"/>
                </a:solidFill>
                <a:latin typeface="Sniglet"/>
                <a:ea typeface="Sniglet"/>
                <a:cs typeface="Sniglet"/>
                <a:sym typeface="Sniglet"/>
              </a:rPr>
              <a:t> vs </a:t>
            </a:r>
            <a:r>
              <a:rPr lang="en" sz="2000" dirty="0">
                <a:solidFill>
                  <a:srgbClr val="E06666"/>
                </a:solidFill>
                <a:latin typeface="Sniglet"/>
                <a:ea typeface="Sniglet"/>
                <a:cs typeface="Sniglet"/>
                <a:sym typeface="Sniglet"/>
              </a:rPr>
              <a:t>shared-everything-with-affinity</a:t>
            </a:r>
            <a:endParaRPr sz="2000" dirty="0">
              <a:solidFill>
                <a:srgbClr val="E06666"/>
              </a:solidFill>
              <a:latin typeface="Sniglet"/>
              <a:ea typeface="Sniglet"/>
              <a:cs typeface="Sniglet"/>
              <a:sym typeface="Sniglet"/>
            </a:endParaRPr>
          </a:p>
          <a:p>
            <a:pPr marL="914400" lvl="1" indent="-355600" rtl="0">
              <a:lnSpc>
                <a:spcPct val="115000"/>
              </a:lnSpc>
              <a:spcBef>
                <a:spcPts val="0"/>
              </a:spcBef>
              <a:spcAft>
                <a:spcPts val="0"/>
              </a:spcAft>
              <a:buClr>
                <a:srgbClr val="FFFFFF"/>
              </a:buClr>
              <a:buSzPts val="2000"/>
              <a:buFont typeface="Sniglet"/>
              <a:buChar char="○"/>
            </a:pPr>
            <a:r>
              <a:rPr lang="en" sz="2000" dirty="0">
                <a:solidFill>
                  <a:srgbClr val="FFFFFF"/>
                </a:solidFill>
                <a:latin typeface="Sniglet"/>
                <a:ea typeface="Sniglet"/>
                <a:cs typeface="Sniglet"/>
                <a:sym typeface="Sniglet"/>
              </a:rPr>
              <a:t>Scale factor of 8, varying workers to simulate load on the database</a:t>
            </a:r>
            <a:endParaRPr sz="2000" dirty="0">
              <a:solidFill>
                <a:srgbClr val="FFFFFF"/>
              </a:solidFill>
              <a:latin typeface="Sniglet"/>
              <a:ea typeface="Sniglet"/>
              <a:cs typeface="Sniglet"/>
              <a:sym typeface="Sniglet"/>
            </a:endParaRPr>
          </a:p>
          <a:p>
            <a:pPr marL="457200" lvl="0" indent="0" rtl="0">
              <a:lnSpc>
                <a:spcPct val="115000"/>
              </a:lnSpc>
              <a:spcBef>
                <a:spcPts val="1600"/>
              </a:spcBef>
              <a:spcAft>
                <a:spcPts val="1600"/>
              </a:spcAft>
              <a:buNone/>
            </a:pPr>
            <a:endParaRPr sz="1800" dirty="0">
              <a:solidFill>
                <a:srgbClr val="FFFFFF"/>
              </a:solidFill>
              <a:latin typeface="Lato"/>
              <a:ea typeface="Lato"/>
              <a:cs typeface="Lato"/>
              <a:sym typeface="Lato"/>
            </a:endParaRPr>
          </a:p>
        </p:txBody>
      </p:sp>
      <p:sp>
        <p:nvSpPr>
          <p:cNvPr id="753" name="Shape 753"/>
          <p:cNvSpPr txBox="1">
            <a:spLocks noGrp="1"/>
          </p:cNvSpPr>
          <p:nvPr>
            <p:ph type="title" idx="4294967295"/>
          </p:nvPr>
        </p:nvSpPr>
        <p:spPr>
          <a:xfrm>
            <a:off x="-6000" y="101625"/>
            <a:ext cx="9156000" cy="69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FFA502"/>
                </a:solidFill>
              </a:rPr>
              <a:t>Experimental setup</a:t>
            </a:r>
            <a:endParaRPr dirty="0">
              <a:solidFill>
                <a:srgbClr val="FFA50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38</a:t>
            </a:fld>
            <a:endParaRPr/>
          </a:p>
        </p:txBody>
      </p:sp>
      <p:sp>
        <p:nvSpPr>
          <p:cNvPr id="759" name="Shape 759"/>
          <p:cNvSpPr txBox="1">
            <a:spLocks noGrp="1"/>
          </p:cNvSpPr>
          <p:nvPr>
            <p:ph type="body" idx="1"/>
          </p:nvPr>
        </p:nvSpPr>
        <p:spPr>
          <a:xfrm>
            <a:off x="265725" y="3863200"/>
            <a:ext cx="5551500" cy="1071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r>
              <a:rPr lang="en" sz="3000">
                <a:solidFill>
                  <a:srgbClr val="FFA502"/>
                </a:solidFill>
                <a:latin typeface="Walter Turncoat"/>
                <a:ea typeface="Walter Turncoat"/>
                <a:cs typeface="Walter Turncoat"/>
                <a:sym typeface="Walter Turncoat"/>
              </a:rPr>
              <a:t>Asynchronicity gains diminish with increasing load</a:t>
            </a:r>
            <a:endParaRPr sz="3000">
              <a:solidFill>
                <a:srgbClr val="FFA502"/>
              </a:solidFill>
              <a:latin typeface="Walter Turncoat"/>
              <a:ea typeface="Walter Turncoat"/>
              <a:cs typeface="Walter Turncoat"/>
              <a:sym typeface="Walter Turncoat"/>
            </a:endParaRPr>
          </a:p>
        </p:txBody>
      </p:sp>
      <p:pic>
        <p:nvPicPr>
          <p:cNvPr id="760" name="Shape 760"/>
          <p:cNvPicPr preferRelativeResize="0"/>
          <p:nvPr/>
        </p:nvPicPr>
        <p:blipFill>
          <a:blip r:embed="rId3">
            <a:alphaModFix/>
          </a:blip>
          <a:stretch>
            <a:fillRect/>
          </a:stretch>
        </p:blipFill>
        <p:spPr>
          <a:xfrm>
            <a:off x="697750" y="218825"/>
            <a:ext cx="4944225" cy="3558400"/>
          </a:xfrm>
          <a:prstGeom prst="rect">
            <a:avLst/>
          </a:prstGeom>
          <a:noFill/>
          <a:ln>
            <a:noFill/>
          </a:ln>
        </p:spPr>
      </p:pic>
      <p:sp>
        <p:nvSpPr>
          <p:cNvPr id="761" name="Shape 761"/>
          <p:cNvSpPr txBox="1"/>
          <p:nvPr/>
        </p:nvSpPr>
        <p:spPr>
          <a:xfrm>
            <a:off x="5950125" y="454675"/>
            <a:ext cx="2979900" cy="397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00FFFF"/>
                </a:solidFill>
                <a:latin typeface="Sniglet"/>
                <a:ea typeface="Sniglet"/>
                <a:cs typeface="Sniglet"/>
                <a:sym typeface="Sniglet"/>
              </a:rPr>
              <a:t>asynchronicity gains offset by queuing</a:t>
            </a:r>
            <a:endParaRPr sz="2400" dirty="0">
              <a:solidFill>
                <a:srgbClr val="00FFFF"/>
              </a:solidFill>
              <a:latin typeface="Sniglet"/>
              <a:ea typeface="Sniglet"/>
              <a:cs typeface="Sniglet"/>
              <a:sym typeface="Sniglet"/>
            </a:endParaRPr>
          </a:p>
          <a:p>
            <a:pPr marL="0" lvl="0" indent="0" algn="ctr" rtl="0">
              <a:spcBef>
                <a:spcPts val="0"/>
              </a:spcBef>
              <a:spcAft>
                <a:spcPts val="0"/>
              </a:spcAft>
              <a:buNone/>
            </a:pPr>
            <a:endParaRPr lang="en-US" sz="2400" dirty="0">
              <a:solidFill>
                <a:srgbClr val="00FFFF"/>
              </a:solidFill>
              <a:latin typeface="Sniglet"/>
              <a:ea typeface="Sniglet"/>
              <a:cs typeface="Sniglet"/>
              <a:sym typeface="Sniglet"/>
            </a:endParaRPr>
          </a:p>
          <a:p>
            <a:pPr algn="ctr"/>
            <a:r>
              <a:rPr lang="en-US" sz="2400" dirty="0">
                <a:solidFill>
                  <a:srgbClr val="00FFFF"/>
                </a:solidFill>
                <a:latin typeface="Sniglet"/>
                <a:ea typeface="Sniglet"/>
                <a:cs typeface="Sniglet"/>
                <a:sym typeface="Sniglet"/>
              </a:rPr>
              <a:t>shared-nothing deployment best at low load</a:t>
            </a:r>
          </a:p>
          <a:p>
            <a:pPr marL="0" lvl="0" indent="0" algn="ctr" rtl="0">
              <a:spcBef>
                <a:spcPts val="0"/>
              </a:spcBef>
              <a:spcAft>
                <a:spcPts val="0"/>
              </a:spcAft>
              <a:buNone/>
            </a:pPr>
            <a:endParaRPr sz="2400" dirty="0">
              <a:solidFill>
                <a:srgbClr val="00FFFF"/>
              </a:solidFill>
              <a:latin typeface="Sniglet"/>
              <a:ea typeface="Sniglet"/>
              <a:cs typeface="Sniglet"/>
              <a:sym typeface="Sniglet"/>
            </a:endParaRPr>
          </a:p>
          <a:p>
            <a:pPr marL="0" lvl="0" indent="0" algn="ctr">
              <a:spcBef>
                <a:spcPts val="0"/>
              </a:spcBef>
              <a:spcAft>
                <a:spcPts val="0"/>
              </a:spcAft>
              <a:buNone/>
            </a:pPr>
            <a:r>
              <a:rPr lang="en" sz="2400" dirty="0">
                <a:solidFill>
                  <a:srgbClr val="00FFFF"/>
                </a:solidFill>
                <a:latin typeface="Sniglet"/>
                <a:ea typeface="Sniglet"/>
                <a:cs typeface="Sniglet"/>
                <a:sym typeface="Sniglet"/>
              </a:rPr>
              <a:t>cross over happens much earlier without delay @2 workers</a:t>
            </a:r>
            <a:endParaRPr sz="2400" dirty="0">
              <a:solidFill>
                <a:srgbClr val="00FFFF"/>
              </a:solidFill>
              <a:latin typeface="Sniglet"/>
              <a:ea typeface="Sniglet"/>
              <a:cs typeface="Sniglet"/>
              <a:sym typeface="Snigle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ctrTitle"/>
          </p:nvPr>
        </p:nvSpPr>
        <p:spPr>
          <a:xfrm>
            <a:off x="3017750" y="1969200"/>
            <a:ext cx="5607900" cy="1205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solidFill>
                  <a:srgbClr val="00FFFF"/>
                </a:solidFill>
              </a:rPr>
              <a:t>More in the paper</a:t>
            </a:r>
            <a:endParaRPr sz="3600">
              <a:solidFill>
                <a:srgbClr val="00FFFF"/>
              </a:solidFill>
            </a:endParaRPr>
          </a:p>
        </p:txBody>
      </p:sp>
      <p:sp>
        <p:nvSpPr>
          <p:cNvPr id="767" name="Shape 76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39</a:t>
            </a:fld>
            <a:endParaRPr/>
          </a:p>
        </p:txBody>
      </p:sp>
      <p:sp>
        <p:nvSpPr>
          <p:cNvPr id="768" name="Shape 768"/>
          <p:cNvSpPr/>
          <p:nvPr/>
        </p:nvSpPr>
        <p:spPr>
          <a:xfrm>
            <a:off x="303674" y="1309601"/>
            <a:ext cx="3055694" cy="2429397"/>
          </a:xfrm>
          <a:custGeom>
            <a:avLst/>
            <a:gdLst/>
            <a:ahLst/>
            <a:cxnLst/>
            <a:rect l="0" t="0" r="0" b="0"/>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6000" y="181900"/>
            <a:ext cx="91560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optimizing for latency in new oltp applications</a:t>
            </a:r>
            <a:endParaRPr>
              <a:solidFill>
                <a:srgbClr val="FFA502"/>
              </a:solidFill>
            </a:endParaRPr>
          </a:p>
        </p:txBody>
      </p:sp>
      <p:sp>
        <p:nvSpPr>
          <p:cNvPr id="97" name="Shape 9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4</a:t>
            </a:fld>
            <a:endParaRPr/>
          </a:p>
        </p:txBody>
      </p:sp>
      <p:pic>
        <p:nvPicPr>
          <p:cNvPr id="98" name="Shape 98"/>
          <p:cNvPicPr preferRelativeResize="0"/>
          <p:nvPr/>
        </p:nvPicPr>
        <p:blipFill>
          <a:blip r:embed="rId3">
            <a:alphaModFix/>
          </a:blip>
          <a:stretch>
            <a:fillRect/>
          </a:stretch>
        </p:blipFill>
        <p:spPr>
          <a:xfrm>
            <a:off x="6866725" y="2127850"/>
            <a:ext cx="1567975" cy="1567975"/>
          </a:xfrm>
          <a:prstGeom prst="rect">
            <a:avLst/>
          </a:prstGeom>
          <a:noFill/>
          <a:ln>
            <a:noFill/>
          </a:ln>
        </p:spPr>
      </p:pic>
      <p:pic>
        <p:nvPicPr>
          <p:cNvPr id="99" name="Shape 99"/>
          <p:cNvPicPr preferRelativeResize="0"/>
          <p:nvPr/>
        </p:nvPicPr>
        <p:blipFill>
          <a:blip r:embed="rId4">
            <a:alphaModFix/>
          </a:blip>
          <a:stretch>
            <a:fillRect/>
          </a:stretch>
        </p:blipFill>
        <p:spPr>
          <a:xfrm>
            <a:off x="3460100" y="2000250"/>
            <a:ext cx="1905000" cy="1905000"/>
          </a:xfrm>
          <a:prstGeom prst="rect">
            <a:avLst/>
          </a:prstGeom>
          <a:noFill/>
          <a:ln>
            <a:noFill/>
          </a:ln>
        </p:spPr>
      </p:pic>
      <p:pic>
        <p:nvPicPr>
          <p:cNvPr id="100" name="Shape 100"/>
          <p:cNvPicPr preferRelativeResize="0"/>
          <p:nvPr/>
        </p:nvPicPr>
        <p:blipFill>
          <a:blip r:embed="rId5">
            <a:alphaModFix/>
          </a:blip>
          <a:stretch>
            <a:fillRect/>
          </a:stretch>
        </p:blipFill>
        <p:spPr>
          <a:xfrm>
            <a:off x="439363" y="1441750"/>
            <a:ext cx="1416025" cy="1516775"/>
          </a:xfrm>
          <a:prstGeom prst="rect">
            <a:avLst/>
          </a:prstGeom>
          <a:noFill/>
          <a:ln>
            <a:noFill/>
          </a:ln>
        </p:spPr>
      </p:pic>
      <p:grpSp>
        <p:nvGrpSpPr>
          <p:cNvPr id="101" name="Shape 101"/>
          <p:cNvGrpSpPr/>
          <p:nvPr/>
        </p:nvGrpSpPr>
        <p:grpSpPr>
          <a:xfrm rot="10800000">
            <a:off x="2033231" y="3110985"/>
            <a:ext cx="1255568" cy="254141"/>
            <a:chOff x="271125" y="812725"/>
            <a:chExt cx="766525" cy="221725"/>
          </a:xfrm>
        </p:grpSpPr>
        <p:sp>
          <p:nvSpPr>
            <p:cNvPr id="102" name="Shape 102"/>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4" name="Shape 104"/>
          <p:cNvGrpSpPr/>
          <p:nvPr/>
        </p:nvGrpSpPr>
        <p:grpSpPr>
          <a:xfrm>
            <a:off x="2062122" y="2410099"/>
            <a:ext cx="1285386" cy="292500"/>
            <a:chOff x="271125" y="812725"/>
            <a:chExt cx="766525" cy="221725"/>
          </a:xfrm>
        </p:grpSpPr>
        <p:sp>
          <p:nvSpPr>
            <p:cNvPr id="105" name="Shape 105"/>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7" name="Shape 107"/>
          <p:cNvGrpSpPr/>
          <p:nvPr/>
        </p:nvGrpSpPr>
        <p:grpSpPr>
          <a:xfrm>
            <a:off x="5593197" y="2486299"/>
            <a:ext cx="1285386" cy="292500"/>
            <a:chOff x="271125" y="812725"/>
            <a:chExt cx="766525" cy="221725"/>
          </a:xfrm>
        </p:grpSpPr>
        <p:sp>
          <p:nvSpPr>
            <p:cNvPr id="108" name="Shape 108"/>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0" name="Shape 110"/>
          <p:cNvGrpSpPr/>
          <p:nvPr/>
        </p:nvGrpSpPr>
        <p:grpSpPr>
          <a:xfrm rot="10800000">
            <a:off x="5660519" y="3159260"/>
            <a:ext cx="1255568" cy="254141"/>
            <a:chOff x="271125" y="812725"/>
            <a:chExt cx="766525" cy="221725"/>
          </a:xfrm>
        </p:grpSpPr>
        <p:sp>
          <p:nvSpPr>
            <p:cNvPr id="111" name="Shape 111"/>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3" name="Shape 113"/>
          <p:cNvSpPr/>
          <p:nvPr/>
        </p:nvSpPr>
        <p:spPr>
          <a:xfrm>
            <a:off x="5709994" y="1530640"/>
            <a:ext cx="1051786" cy="898394"/>
          </a:xfrm>
          <a:custGeom>
            <a:avLst/>
            <a:gdLst/>
            <a:ahLst/>
            <a:cxnLst/>
            <a:rect l="0" t="0" r="0" b="0"/>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4" name="Shape 114"/>
          <p:cNvPicPr preferRelativeResize="0"/>
          <p:nvPr/>
        </p:nvPicPr>
        <p:blipFill>
          <a:blip r:embed="rId6">
            <a:alphaModFix/>
          </a:blip>
          <a:stretch>
            <a:fillRect/>
          </a:stretch>
        </p:blipFill>
        <p:spPr>
          <a:xfrm>
            <a:off x="519600" y="2728121"/>
            <a:ext cx="1255550" cy="1255550"/>
          </a:xfrm>
          <a:prstGeom prst="rect">
            <a:avLst/>
          </a:prstGeom>
          <a:noFill/>
          <a:ln>
            <a:noFill/>
          </a:ln>
        </p:spPr>
      </p:pic>
      <p:pic>
        <p:nvPicPr>
          <p:cNvPr id="115" name="Shape 115"/>
          <p:cNvPicPr preferRelativeResize="0"/>
          <p:nvPr/>
        </p:nvPicPr>
        <p:blipFill>
          <a:blip r:embed="rId7">
            <a:alphaModFix/>
          </a:blip>
          <a:stretch>
            <a:fillRect/>
          </a:stretch>
        </p:blipFill>
        <p:spPr>
          <a:xfrm>
            <a:off x="4048275" y="1165575"/>
            <a:ext cx="920275" cy="920275"/>
          </a:xfrm>
          <a:prstGeom prst="rect">
            <a:avLst/>
          </a:prstGeom>
          <a:noFill/>
          <a:ln>
            <a:noFill/>
          </a:ln>
        </p:spPr>
      </p:pic>
      <p:pic>
        <p:nvPicPr>
          <p:cNvPr id="116" name="Shape 116"/>
          <p:cNvPicPr preferRelativeResize="0"/>
          <p:nvPr/>
        </p:nvPicPr>
        <p:blipFill>
          <a:blip r:embed="rId8">
            <a:alphaModFix/>
          </a:blip>
          <a:stretch>
            <a:fillRect/>
          </a:stretch>
        </p:blipFill>
        <p:spPr>
          <a:xfrm>
            <a:off x="7215816" y="1115500"/>
            <a:ext cx="886609" cy="920275"/>
          </a:xfrm>
          <a:prstGeom prst="rect">
            <a:avLst/>
          </a:prstGeom>
          <a:noFill/>
          <a:ln>
            <a:noFill/>
          </a:ln>
        </p:spPr>
      </p:pic>
      <p:pic>
        <p:nvPicPr>
          <p:cNvPr id="117" name="Shape 117"/>
          <p:cNvPicPr preferRelativeResize="0"/>
          <p:nvPr/>
        </p:nvPicPr>
        <p:blipFill>
          <a:blip r:embed="rId7">
            <a:alphaModFix/>
          </a:blip>
          <a:stretch>
            <a:fillRect/>
          </a:stretch>
        </p:blipFill>
        <p:spPr>
          <a:xfrm>
            <a:off x="4243500" y="1585650"/>
            <a:ext cx="478950" cy="478950"/>
          </a:xfrm>
          <a:prstGeom prst="rect">
            <a:avLst/>
          </a:prstGeom>
          <a:noFill/>
          <a:ln>
            <a:noFill/>
          </a:ln>
        </p:spPr>
      </p:pic>
      <p:sp>
        <p:nvSpPr>
          <p:cNvPr id="118" name="Shape 118"/>
          <p:cNvSpPr txBox="1"/>
          <p:nvPr/>
        </p:nvSpPr>
        <p:spPr>
          <a:xfrm>
            <a:off x="287300" y="4132450"/>
            <a:ext cx="1568100" cy="595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b="1">
                <a:solidFill>
                  <a:srgbClr val="00FFFF"/>
                </a:solidFill>
                <a:latin typeface="Walter Turncoat"/>
                <a:ea typeface="Walter Turncoat"/>
                <a:cs typeface="Walter Turncoat"/>
                <a:sym typeface="Walter Turncoat"/>
              </a:rPr>
              <a:t>Client</a:t>
            </a:r>
            <a:endParaRPr sz="3000" b="1">
              <a:solidFill>
                <a:srgbClr val="00FFFF"/>
              </a:solidFill>
              <a:latin typeface="Walter Turncoat"/>
              <a:ea typeface="Walter Turncoat"/>
              <a:cs typeface="Walter Turncoat"/>
              <a:sym typeface="Walter Turncoat"/>
            </a:endParaRPr>
          </a:p>
        </p:txBody>
      </p:sp>
      <p:sp>
        <p:nvSpPr>
          <p:cNvPr id="119" name="Shape 119"/>
          <p:cNvSpPr txBox="1"/>
          <p:nvPr/>
        </p:nvSpPr>
        <p:spPr>
          <a:xfrm>
            <a:off x="3187363" y="4132450"/>
            <a:ext cx="2642100" cy="59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00FFFF"/>
                </a:solidFill>
                <a:latin typeface="Walter Turncoat"/>
                <a:ea typeface="Walter Turncoat"/>
                <a:cs typeface="Walter Turncoat"/>
                <a:sym typeface="Walter Turncoat"/>
              </a:rPr>
              <a:t>Application Server</a:t>
            </a:r>
            <a:endParaRPr sz="3000" b="1">
              <a:solidFill>
                <a:srgbClr val="00FFFF"/>
              </a:solidFill>
              <a:latin typeface="Walter Turncoat"/>
              <a:ea typeface="Walter Turncoat"/>
              <a:cs typeface="Walter Turncoat"/>
              <a:sym typeface="Walter Turncoat"/>
            </a:endParaRPr>
          </a:p>
        </p:txBody>
      </p:sp>
      <p:sp>
        <p:nvSpPr>
          <p:cNvPr id="120" name="Shape 120"/>
          <p:cNvSpPr txBox="1"/>
          <p:nvPr/>
        </p:nvSpPr>
        <p:spPr>
          <a:xfrm>
            <a:off x="6538500" y="4133850"/>
            <a:ext cx="2230200" cy="61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00FFFF"/>
                </a:solidFill>
                <a:latin typeface="Walter Turncoat"/>
                <a:ea typeface="Walter Turncoat"/>
                <a:cs typeface="Walter Turncoat"/>
                <a:sym typeface="Walter Turncoat"/>
              </a:rPr>
              <a:t>Database server</a:t>
            </a:r>
            <a:endParaRPr sz="3000" b="1">
              <a:solidFill>
                <a:srgbClr val="00FFFF"/>
              </a:solidFill>
              <a:latin typeface="Walter Turncoat"/>
              <a:ea typeface="Walter Turncoat"/>
              <a:cs typeface="Walter Turncoat"/>
              <a:sym typeface="Walter Turnco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xfrm>
            <a:off x="-6000" y="72325"/>
            <a:ext cx="9156000" cy="69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FFA502"/>
                </a:solidFill>
              </a:rPr>
              <a:t>Conclusion</a:t>
            </a:r>
            <a:endParaRPr dirty="0">
              <a:solidFill>
                <a:srgbClr val="FFA502"/>
              </a:solidFill>
            </a:endParaRPr>
          </a:p>
        </p:txBody>
      </p:sp>
      <p:sp>
        <p:nvSpPr>
          <p:cNvPr id="774" name="Shape 77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40</a:t>
            </a:fld>
            <a:endParaRPr/>
          </a:p>
        </p:txBody>
      </p:sp>
      <p:sp>
        <p:nvSpPr>
          <p:cNvPr id="775" name="Shape 775"/>
          <p:cNvSpPr txBox="1">
            <a:spLocks noGrp="1"/>
          </p:cNvSpPr>
          <p:nvPr>
            <p:ph type="body" idx="1"/>
          </p:nvPr>
        </p:nvSpPr>
        <p:spPr>
          <a:xfrm>
            <a:off x="207699" y="610872"/>
            <a:ext cx="8806500" cy="40623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600"/>
              </a:spcBef>
              <a:spcAft>
                <a:spcPts val="0"/>
              </a:spcAft>
              <a:buClr>
                <a:schemeClr val="lt1"/>
              </a:buClr>
              <a:buSzPts val="2400"/>
              <a:buFont typeface="Sniglet"/>
              <a:buChar char="●"/>
            </a:pPr>
            <a:r>
              <a:rPr lang="en" sz="2400" dirty="0">
                <a:solidFill>
                  <a:schemeClr val="lt1"/>
                </a:solidFill>
              </a:rPr>
              <a:t>NEW OLTP + modern databases -&gt; Needs rethink of the existing stored procedure programming model</a:t>
            </a:r>
            <a:endParaRPr sz="2400" dirty="0">
              <a:solidFill>
                <a:schemeClr val="lt1"/>
              </a:solidFill>
            </a:endParaRPr>
          </a:p>
          <a:p>
            <a:pPr marL="457200" marR="0" lvl="0" indent="-381000" algn="l" rtl="0">
              <a:lnSpc>
                <a:spcPct val="115000"/>
              </a:lnSpc>
              <a:spcBef>
                <a:spcPts val="0"/>
              </a:spcBef>
              <a:spcAft>
                <a:spcPts val="0"/>
              </a:spcAft>
              <a:buClr>
                <a:schemeClr val="lt1"/>
              </a:buClr>
              <a:buSzPts val="2400"/>
              <a:buChar char="●"/>
            </a:pPr>
            <a:r>
              <a:rPr lang="en" sz="2400" dirty="0">
                <a:solidFill>
                  <a:srgbClr val="00FFFF"/>
                </a:solidFill>
                <a:latin typeface="Walter Turncoat"/>
                <a:ea typeface="Walter Turncoat"/>
                <a:cs typeface="Walter Turncoat"/>
                <a:sym typeface="Walter Turncoat"/>
              </a:rPr>
              <a:t>Reactor</a:t>
            </a:r>
            <a:r>
              <a:rPr lang="en" sz="2400" dirty="0">
                <a:solidFill>
                  <a:srgbClr val="00FFFF"/>
                </a:solidFill>
              </a:rPr>
              <a:t> programming model</a:t>
            </a:r>
            <a:r>
              <a:rPr lang="en" sz="2400" dirty="0">
                <a:solidFill>
                  <a:schemeClr val="lt1"/>
                </a:solidFill>
              </a:rPr>
              <a:t> marries actor programming construct with relational data model and querying</a:t>
            </a:r>
          </a:p>
          <a:p>
            <a:pPr marL="457200" marR="0" lvl="0" indent="-381000" algn="l" rtl="0">
              <a:lnSpc>
                <a:spcPct val="115000"/>
              </a:lnSpc>
              <a:spcBef>
                <a:spcPts val="0"/>
              </a:spcBef>
              <a:spcAft>
                <a:spcPts val="0"/>
              </a:spcAft>
              <a:buClr>
                <a:schemeClr val="lt1"/>
              </a:buClr>
              <a:buSzPts val="2400"/>
              <a:buChar char="●"/>
            </a:pPr>
            <a:r>
              <a:rPr lang="en" sz="2400" dirty="0">
                <a:solidFill>
                  <a:srgbClr val="00FFFF"/>
                </a:solidFill>
                <a:latin typeface="Walter Turncoat"/>
                <a:ea typeface="Walter Turncoat"/>
                <a:cs typeface="Walter Turncoat"/>
                <a:sym typeface="Walter Turncoat"/>
              </a:rPr>
              <a:t>ReactDB</a:t>
            </a:r>
            <a:r>
              <a:rPr lang="en" sz="2400" dirty="0">
                <a:solidFill>
                  <a:schemeClr val="lt1"/>
                </a:solidFill>
                <a:latin typeface="Walter Turncoat"/>
                <a:ea typeface="Walter Turncoat"/>
                <a:cs typeface="Walter Turncoat"/>
                <a:sym typeface="Walter Turncoat"/>
              </a:rPr>
              <a:t> </a:t>
            </a:r>
            <a:r>
              <a:rPr lang="en" sz="2400" dirty="0">
                <a:solidFill>
                  <a:schemeClr val="lt1"/>
                </a:solidFill>
              </a:rPr>
              <a:t>leverages the Reactor programming model and a containerization mechanism to allow control of database architecture at deployment time</a:t>
            </a:r>
            <a:endParaRPr sz="2400" dirty="0">
              <a:solidFill>
                <a:schemeClr val="lt1"/>
              </a:solidFill>
            </a:endParaRPr>
          </a:p>
        </p:txBody>
      </p:sp>
      <p:sp>
        <p:nvSpPr>
          <p:cNvPr id="2" name="Rectangle 1">
            <a:extLst>
              <a:ext uri="{FF2B5EF4-FFF2-40B4-BE49-F238E27FC236}">
                <a16:creationId xmlns:a16="http://schemas.microsoft.com/office/drawing/2014/main" id="{AF5E2F6F-9C6A-452B-9629-FFB846B7CF89}"/>
              </a:ext>
            </a:extLst>
          </p:cNvPr>
          <p:cNvSpPr/>
          <p:nvPr/>
        </p:nvSpPr>
        <p:spPr>
          <a:xfrm>
            <a:off x="2263191" y="4519018"/>
            <a:ext cx="4695516" cy="461665"/>
          </a:xfrm>
          <a:prstGeom prst="rect">
            <a:avLst/>
          </a:prstGeom>
          <a:noFill/>
        </p:spPr>
        <p:txBody>
          <a:bodyPr wrap="none" lIns="91440" tIns="45720" rIns="91440" bIns="45720">
            <a:spAutoFit/>
          </a:bodyPr>
          <a:lstStyle/>
          <a:p>
            <a:pPr algn="ctr"/>
            <a:r>
              <a:rPr lang="en-US" sz="2400" dirty="0">
                <a:ln w="0"/>
                <a:solidFill>
                  <a:srgbClr val="FFFF00"/>
                </a:solidFill>
                <a:effectLst>
                  <a:outerShdw blurRad="38100" dist="25400" dir="5400000" algn="ctr" rotWithShape="0">
                    <a:srgbClr val="6E747A">
                      <a:alpha val="43000"/>
                    </a:srgbClr>
                  </a:outerShdw>
                </a:effectLst>
                <a:latin typeface="Sniglet" panose="020B0604020202020204" charset="0"/>
              </a:rPr>
              <a:t>Poster session tomorrow at 16:00</a:t>
            </a:r>
            <a:endParaRPr lang="en-US" sz="2400" b="0" cap="none" spc="0" dirty="0">
              <a:ln w="0"/>
              <a:solidFill>
                <a:srgbClr val="FFFF00"/>
              </a:solidFill>
              <a:effectLst>
                <a:outerShdw blurRad="38100" dist="25400" dir="5400000" algn="ctr" rotWithShape="0">
                  <a:srgbClr val="6E747A">
                    <a:alpha val="43000"/>
                  </a:srgbClr>
                </a:outerShdw>
              </a:effectLst>
              <a:latin typeface="Sniglet" panose="020B0604020202020204" charset="0"/>
            </a:endParaRPr>
          </a:p>
        </p:txBody>
      </p:sp>
      <p:sp>
        <p:nvSpPr>
          <p:cNvPr id="6" name="Shape 780">
            <a:extLst>
              <a:ext uri="{FF2B5EF4-FFF2-40B4-BE49-F238E27FC236}">
                <a16:creationId xmlns:a16="http://schemas.microsoft.com/office/drawing/2014/main" id="{3E6355BA-A2C6-4486-BD8B-072E7A175F7F}"/>
              </a:ext>
            </a:extLst>
          </p:cNvPr>
          <p:cNvSpPr txBox="1">
            <a:spLocks/>
          </p:cNvSpPr>
          <p:nvPr/>
        </p:nvSpPr>
        <p:spPr>
          <a:xfrm>
            <a:off x="5928365" y="3667128"/>
            <a:ext cx="3299533"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4800" dirty="0">
                <a:solidFill>
                  <a:srgbClr val="00FFFF"/>
                </a:solidFill>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ctrTitle" idx="4294967295"/>
          </p:nvPr>
        </p:nvSpPr>
        <p:spPr>
          <a:xfrm>
            <a:off x="1822500" y="1202350"/>
            <a:ext cx="54570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dirty="0">
                <a:solidFill>
                  <a:srgbClr val="00FFFF"/>
                </a:solidFill>
              </a:rPr>
              <a:t>thanks!</a:t>
            </a:r>
            <a:endParaRPr sz="4800" dirty="0">
              <a:solidFill>
                <a:srgbClr val="00FFFF"/>
              </a:solidFill>
            </a:endParaRPr>
          </a:p>
        </p:txBody>
      </p:sp>
      <p:sp>
        <p:nvSpPr>
          <p:cNvPr id="781" name="Shape 781"/>
          <p:cNvSpPr txBox="1">
            <a:spLocks noGrp="1"/>
          </p:cNvSpPr>
          <p:nvPr>
            <p:ph type="subTitle" idx="4294967295"/>
          </p:nvPr>
        </p:nvSpPr>
        <p:spPr>
          <a:xfrm>
            <a:off x="1275150" y="2298574"/>
            <a:ext cx="6593700" cy="2670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a:solidFill>
                  <a:srgbClr val="00FFFF"/>
                </a:solidFill>
              </a:rPr>
              <a:t>Any questions?</a:t>
            </a:r>
            <a:endParaRPr sz="3600">
              <a:solidFill>
                <a:srgbClr val="00FFFF"/>
              </a:solidFill>
            </a:endParaRPr>
          </a:p>
          <a:p>
            <a:pPr marL="0" lvl="0" indent="0" algn="ctr" rtl="0">
              <a:spcBef>
                <a:spcPts val="600"/>
              </a:spcBef>
              <a:spcAft>
                <a:spcPts val="0"/>
              </a:spcAft>
              <a:buNone/>
            </a:pPr>
            <a:endParaRPr sz="1800"/>
          </a:p>
          <a:p>
            <a:pPr marL="0" lvl="0" indent="0" algn="ctr" rtl="0">
              <a:spcBef>
                <a:spcPts val="600"/>
              </a:spcBef>
              <a:spcAft>
                <a:spcPts val="0"/>
              </a:spcAft>
              <a:buNone/>
            </a:pPr>
            <a:r>
              <a:rPr lang="en">
                <a:solidFill>
                  <a:schemeClr val="lt1"/>
                </a:solidFill>
              </a:rPr>
              <a:t>You can find me at</a:t>
            </a:r>
            <a:endParaRPr>
              <a:solidFill>
                <a:schemeClr val="lt1"/>
              </a:solidFill>
            </a:endParaRPr>
          </a:p>
          <a:p>
            <a:pPr marL="0" lvl="0" indent="0" algn="ctr" rtl="0">
              <a:spcBef>
                <a:spcPts val="600"/>
              </a:spcBef>
              <a:spcAft>
                <a:spcPts val="0"/>
              </a:spcAft>
              <a:buNone/>
            </a:pPr>
            <a:r>
              <a:rPr lang="en">
                <a:solidFill>
                  <a:schemeClr val="lt1"/>
                </a:solidFill>
              </a:rPr>
              <a:t>http://www.diku.dk/~bonii</a:t>
            </a:r>
            <a:endParaRPr>
              <a:solidFill>
                <a:schemeClr val="lt1"/>
              </a:solidFill>
            </a:endParaRPr>
          </a:p>
          <a:p>
            <a:pPr marL="0" lvl="0" indent="0" algn="ctr" rtl="0">
              <a:spcBef>
                <a:spcPts val="0"/>
              </a:spcBef>
              <a:spcAft>
                <a:spcPts val="0"/>
              </a:spcAft>
              <a:buNone/>
            </a:pPr>
            <a:r>
              <a:rPr lang="en">
                <a:solidFill>
                  <a:schemeClr val="lt1"/>
                </a:solidFill>
              </a:rPr>
              <a:t>@bonivivek</a:t>
            </a:r>
            <a:endParaRPr>
              <a:solidFill>
                <a:schemeClr val="lt1"/>
              </a:solidFill>
            </a:endParaRPr>
          </a:p>
          <a:p>
            <a:pPr marL="0" lvl="0" indent="0" algn="ctr" rtl="0">
              <a:spcBef>
                <a:spcPts val="0"/>
              </a:spcBef>
              <a:spcAft>
                <a:spcPts val="0"/>
              </a:spcAft>
              <a:buNone/>
            </a:pPr>
            <a:r>
              <a:rPr lang="en">
                <a:solidFill>
                  <a:schemeClr val="lt1"/>
                </a:solidFill>
              </a:rPr>
              <a:t>bonii@di.ku.dk</a:t>
            </a:r>
            <a:endParaRPr>
              <a:solidFill>
                <a:schemeClr val="lt1"/>
              </a:solidFill>
            </a:endParaRPr>
          </a:p>
        </p:txBody>
      </p:sp>
      <p:sp>
        <p:nvSpPr>
          <p:cNvPr id="782" name="Shape 782"/>
          <p:cNvSpPr/>
          <p:nvPr/>
        </p:nvSpPr>
        <p:spPr>
          <a:xfrm>
            <a:off x="4207274" y="603475"/>
            <a:ext cx="687464" cy="691590"/>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00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3" name="Shape 783"/>
          <p:cNvSpPr/>
          <p:nvPr/>
        </p:nvSpPr>
        <p:spPr>
          <a:xfrm>
            <a:off x="3799402" y="2051575"/>
            <a:ext cx="1442481"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4" name="Shape 78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41</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70200" y="138125"/>
            <a:ext cx="91560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NEW OLTP DATABASE TO THE RESCUE</a:t>
            </a:r>
            <a:endParaRPr>
              <a:solidFill>
                <a:srgbClr val="FFA502"/>
              </a:solidFill>
            </a:endParaRPr>
          </a:p>
        </p:txBody>
      </p:sp>
      <p:sp>
        <p:nvSpPr>
          <p:cNvPr id="126" name="Shape 1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5</a:t>
            </a:fld>
            <a:endParaRPr/>
          </a:p>
        </p:txBody>
      </p:sp>
      <p:pic>
        <p:nvPicPr>
          <p:cNvPr id="127" name="Shape 127"/>
          <p:cNvPicPr preferRelativeResize="0"/>
          <p:nvPr/>
        </p:nvPicPr>
        <p:blipFill>
          <a:blip r:embed="rId3">
            <a:alphaModFix/>
          </a:blip>
          <a:stretch>
            <a:fillRect/>
          </a:stretch>
        </p:blipFill>
        <p:spPr>
          <a:xfrm>
            <a:off x="620200" y="949350"/>
            <a:ext cx="602525" cy="602525"/>
          </a:xfrm>
          <a:prstGeom prst="rect">
            <a:avLst/>
          </a:prstGeom>
          <a:noFill/>
          <a:ln>
            <a:noFill/>
          </a:ln>
        </p:spPr>
      </p:pic>
      <p:pic>
        <p:nvPicPr>
          <p:cNvPr id="128" name="Shape 128"/>
          <p:cNvPicPr preferRelativeResize="0"/>
          <p:nvPr/>
        </p:nvPicPr>
        <p:blipFill>
          <a:blip r:embed="rId3">
            <a:alphaModFix/>
          </a:blip>
          <a:stretch>
            <a:fillRect/>
          </a:stretch>
        </p:blipFill>
        <p:spPr>
          <a:xfrm>
            <a:off x="1130400" y="949350"/>
            <a:ext cx="602525" cy="602525"/>
          </a:xfrm>
          <a:prstGeom prst="rect">
            <a:avLst/>
          </a:prstGeom>
          <a:noFill/>
          <a:ln>
            <a:noFill/>
          </a:ln>
        </p:spPr>
      </p:pic>
      <p:pic>
        <p:nvPicPr>
          <p:cNvPr id="129" name="Shape 129"/>
          <p:cNvPicPr preferRelativeResize="0"/>
          <p:nvPr/>
        </p:nvPicPr>
        <p:blipFill>
          <a:blip r:embed="rId3">
            <a:alphaModFix/>
          </a:blip>
          <a:stretch>
            <a:fillRect/>
          </a:stretch>
        </p:blipFill>
        <p:spPr>
          <a:xfrm>
            <a:off x="1663800" y="949350"/>
            <a:ext cx="602525" cy="602525"/>
          </a:xfrm>
          <a:prstGeom prst="rect">
            <a:avLst/>
          </a:prstGeom>
          <a:noFill/>
          <a:ln>
            <a:noFill/>
          </a:ln>
        </p:spPr>
      </p:pic>
      <p:pic>
        <p:nvPicPr>
          <p:cNvPr id="130" name="Shape 130"/>
          <p:cNvPicPr preferRelativeResize="0"/>
          <p:nvPr/>
        </p:nvPicPr>
        <p:blipFill>
          <a:blip r:embed="rId3">
            <a:alphaModFix/>
          </a:blip>
          <a:stretch>
            <a:fillRect/>
          </a:stretch>
        </p:blipFill>
        <p:spPr>
          <a:xfrm>
            <a:off x="620200" y="1482750"/>
            <a:ext cx="602525" cy="602525"/>
          </a:xfrm>
          <a:prstGeom prst="rect">
            <a:avLst/>
          </a:prstGeom>
          <a:noFill/>
          <a:ln>
            <a:noFill/>
          </a:ln>
        </p:spPr>
      </p:pic>
      <p:pic>
        <p:nvPicPr>
          <p:cNvPr id="131" name="Shape 131"/>
          <p:cNvPicPr preferRelativeResize="0"/>
          <p:nvPr/>
        </p:nvPicPr>
        <p:blipFill>
          <a:blip r:embed="rId3">
            <a:alphaModFix/>
          </a:blip>
          <a:stretch>
            <a:fillRect/>
          </a:stretch>
        </p:blipFill>
        <p:spPr>
          <a:xfrm>
            <a:off x="1130400" y="1482750"/>
            <a:ext cx="602525" cy="602525"/>
          </a:xfrm>
          <a:prstGeom prst="rect">
            <a:avLst/>
          </a:prstGeom>
          <a:noFill/>
          <a:ln>
            <a:noFill/>
          </a:ln>
        </p:spPr>
      </p:pic>
      <p:pic>
        <p:nvPicPr>
          <p:cNvPr id="132" name="Shape 132"/>
          <p:cNvPicPr preferRelativeResize="0"/>
          <p:nvPr/>
        </p:nvPicPr>
        <p:blipFill>
          <a:blip r:embed="rId3">
            <a:alphaModFix/>
          </a:blip>
          <a:stretch>
            <a:fillRect/>
          </a:stretch>
        </p:blipFill>
        <p:spPr>
          <a:xfrm>
            <a:off x="1663800" y="1482750"/>
            <a:ext cx="602525" cy="602525"/>
          </a:xfrm>
          <a:prstGeom prst="rect">
            <a:avLst/>
          </a:prstGeom>
          <a:noFill/>
          <a:ln>
            <a:noFill/>
          </a:ln>
        </p:spPr>
      </p:pic>
      <p:pic>
        <p:nvPicPr>
          <p:cNvPr id="133" name="Shape 133"/>
          <p:cNvPicPr preferRelativeResize="0"/>
          <p:nvPr/>
        </p:nvPicPr>
        <p:blipFill>
          <a:blip r:embed="rId4">
            <a:alphaModFix/>
          </a:blip>
          <a:stretch>
            <a:fillRect/>
          </a:stretch>
        </p:blipFill>
        <p:spPr>
          <a:xfrm>
            <a:off x="766475" y="2161850"/>
            <a:ext cx="690500" cy="521900"/>
          </a:xfrm>
          <a:prstGeom prst="rect">
            <a:avLst/>
          </a:prstGeom>
          <a:noFill/>
          <a:ln>
            <a:noFill/>
          </a:ln>
        </p:spPr>
      </p:pic>
      <p:pic>
        <p:nvPicPr>
          <p:cNvPr id="134" name="Shape 134"/>
          <p:cNvPicPr preferRelativeResize="0"/>
          <p:nvPr/>
        </p:nvPicPr>
        <p:blipFill>
          <a:blip r:embed="rId4">
            <a:alphaModFix/>
          </a:blip>
          <a:stretch>
            <a:fillRect/>
          </a:stretch>
        </p:blipFill>
        <p:spPr>
          <a:xfrm>
            <a:off x="1452275" y="2161850"/>
            <a:ext cx="690500" cy="521900"/>
          </a:xfrm>
          <a:prstGeom prst="rect">
            <a:avLst/>
          </a:prstGeom>
          <a:noFill/>
          <a:ln>
            <a:noFill/>
          </a:ln>
        </p:spPr>
      </p:pic>
      <p:pic>
        <p:nvPicPr>
          <p:cNvPr id="135" name="Shape 135"/>
          <p:cNvPicPr preferRelativeResize="0"/>
          <p:nvPr/>
        </p:nvPicPr>
        <p:blipFill>
          <a:blip r:embed="rId4">
            <a:alphaModFix/>
          </a:blip>
          <a:stretch>
            <a:fillRect/>
          </a:stretch>
        </p:blipFill>
        <p:spPr>
          <a:xfrm>
            <a:off x="766475" y="2466650"/>
            <a:ext cx="690500" cy="521900"/>
          </a:xfrm>
          <a:prstGeom prst="rect">
            <a:avLst/>
          </a:prstGeom>
          <a:noFill/>
          <a:ln>
            <a:noFill/>
          </a:ln>
        </p:spPr>
      </p:pic>
      <p:pic>
        <p:nvPicPr>
          <p:cNvPr id="136" name="Shape 136"/>
          <p:cNvPicPr preferRelativeResize="0"/>
          <p:nvPr/>
        </p:nvPicPr>
        <p:blipFill>
          <a:blip r:embed="rId4">
            <a:alphaModFix/>
          </a:blip>
          <a:stretch>
            <a:fillRect/>
          </a:stretch>
        </p:blipFill>
        <p:spPr>
          <a:xfrm>
            <a:off x="1452275" y="2466650"/>
            <a:ext cx="690500" cy="521900"/>
          </a:xfrm>
          <a:prstGeom prst="rect">
            <a:avLst/>
          </a:prstGeom>
          <a:noFill/>
          <a:ln>
            <a:noFill/>
          </a:ln>
        </p:spPr>
      </p:pic>
      <p:pic>
        <p:nvPicPr>
          <p:cNvPr id="137" name="Shape 137"/>
          <p:cNvPicPr preferRelativeResize="0"/>
          <p:nvPr/>
        </p:nvPicPr>
        <p:blipFill>
          <a:blip r:embed="rId5">
            <a:alphaModFix/>
          </a:blip>
          <a:stretch>
            <a:fillRect/>
          </a:stretch>
        </p:blipFill>
        <p:spPr>
          <a:xfrm>
            <a:off x="599375" y="3086225"/>
            <a:ext cx="623350" cy="623350"/>
          </a:xfrm>
          <a:prstGeom prst="rect">
            <a:avLst/>
          </a:prstGeom>
          <a:noFill/>
          <a:ln>
            <a:noFill/>
          </a:ln>
        </p:spPr>
      </p:pic>
      <p:pic>
        <p:nvPicPr>
          <p:cNvPr id="138" name="Shape 138"/>
          <p:cNvPicPr preferRelativeResize="0"/>
          <p:nvPr/>
        </p:nvPicPr>
        <p:blipFill>
          <a:blip r:embed="rId5">
            <a:alphaModFix/>
          </a:blip>
          <a:stretch>
            <a:fillRect/>
          </a:stretch>
        </p:blipFill>
        <p:spPr>
          <a:xfrm>
            <a:off x="1742375" y="3086225"/>
            <a:ext cx="623350" cy="623350"/>
          </a:xfrm>
          <a:prstGeom prst="rect">
            <a:avLst/>
          </a:prstGeom>
          <a:noFill/>
          <a:ln>
            <a:noFill/>
          </a:ln>
        </p:spPr>
      </p:pic>
      <p:pic>
        <p:nvPicPr>
          <p:cNvPr id="139" name="Shape 139"/>
          <p:cNvPicPr preferRelativeResize="0"/>
          <p:nvPr/>
        </p:nvPicPr>
        <p:blipFill>
          <a:blip r:embed="rId5">
            <a:alphaModFix/>
          </a:blip>
          <a:stretch>
            <a:fillRect/>
          </a:stretch>
        </p:blipFill>
        <p:spPr>
          <a:xfrm>
            <a:off x="1164025" y="3096163"/>
            <a:ext cx="623350" cy="623350"/>
          </a:xfrm>
          <a:prstGeom prst="rect">
            <a:avLst/>
          </a:prstGeom>
          <a:noFill/>
          <a:ln>
            <a:noFill/>
          </a:ln>
        </p:spPr>
      </p:pic>
      <p:pic>
        <p:nvPicPr>
          <p:cNvPr id="140" name="Shape 140"/>
          <p:cNvPicPr preferRelativeResize="0"/>
          <p:nvPr/>
        </p:nvPicPr>
        <p:blipFill>
          <a:blip r:embed="rId6">
            <a:alphaModFix/>
          </a:blip>
          <a:stretch>
            <a:fillRect/>
          </a:stretch>
        </p:blipFill>
        <p:spPr>
          <a:xfrm>
            <a:off x="873925" y="3674725"/>
            <a:ext cx="1114075" cy="1065300"/>
          </a:xfrm>
          <a:prstGeom prst="rect">
            <a:avLst/>
          </a:prstGeom>
          <a:noFill/>
          <a:ln>
            <a:noFill/>
          </a:ln>
        </p:spPr>
      </p:pic>
      <p:sp>
        <p:nvSpPr>
          <p:cNvPr id="141" name="Shape 141"/>
          <p:cNvSpPr txBox="1">
            <a:spLocks noGrp="1"/>
          </p:cNvSpPr>
          <p:nvPr>
            <p:ph type="body" idx="1"/>
          </p:nvPr>
        </p:nvSpPr>
        <p:spPr>
          <a:xfrm>
            <a:off x="2780525" y="792350"/>
            <a:ext cx="6073500" cy="2054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dirty="0"/>
              <a:t>Modern hardware is fast evolving</a:t>
            </a:r>
            <a:endParaRPr sz="2400" dirty="0"/>
          </a:p>
          <a:p>
            <a:pPr marL="0" lvl="0" indent="0" algn="ctr">
              <a:spcBef>
                <a:spcPts val="600"/>
              </a:spcBef>
              <a:spcAft>
                <a:spcPts val="0"/>
              </a:spcAft>
              <a:buNone/>
            </a:pPr>
            <a:endParaRPr sz="2400" dirty="0"/>
          </a:p>
          <a:p>
            <a:pPr marL="0" lvl="0" indent="0" algn="ctr" rtl="0">
              <a:spcBef>
                <a:spcPts val="600"/>
              </a:spcBef>
              <a:spcAft>
                <a:spcPts val="0"/>
              </a:spcAft>
              <a:buNone/>
            </a:pPr>
            <a:r>
              <a:rPr lang="en" sz="2400" dirty="0"/>
              <a:t>New OLTP databases are being re-designed to harness their performance</a:t>
            </a:r>
            <a:endParaRPr sz="2400" dirty="0"/>
          </a:p>
          <a:p>
            <a:pPr marL="0" lvl="0" indent="0" rtl="0">
              <a:spcBef>
                <a:spcPts val="600"/>
              </a:spcBef>
              <a:spcAft>
                <a:spcPts val="0"/>
              </a:spcAft>
              <a:buNone/>
            </a:pPr>
            <a:endParaRPr dirty="0"/>
          </a:p>
        </p:txBody>
      </p:sp>
      <p:sp>
        <p:nvSpPr>
          <p:cNvPr id="142" name="Shape 142"/>
          <p:cNvSpPr txBox="1">
            <a:spLocks noGrp="1"/>
          </p:cNvSpPr>
          <p:nvPr>
            <p:ph type="body" idx="1"/>
          </p:nvPr>
        </p:nvSpPr>
        <p:spPr>
          <a:xfrm>
            <a:off x="3113975" y="2889575"/>
            <a:ext cx="5040600" cy="1787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000" dirty="0">
                <a:solidFill>
                  <a:srgbClr val="00FFFF"/>
                </a:solidFill>
              </a:rPr>
              <a:t>Is the programming interface of  stored procedures good enough ?</a:t>
            </a:r>
            <a:endParaRPr sz="3000" dirty="0">
              <a:solidFill>
                <a:srgbClr val="00FFFF"/>
              </a:solidFill>
            </a:endParaRPr>
          </a:p>
          <a:p>
            <a:pPr marL="0" lvl="0" indent="0" algn="ctr" rtl="0">
              <a:spcBef>
                <a:spcPts val="600"/>
              </a:spcBef>
              <a:spcAft>
                <a:spcPts val="0"/>
              </a:spcAft>
              <a:buNone/>
            </a:pPr>
            <a:endParaRPr dirty="0"/>
          </a:p>
          <a:p>
            <a:pPr marL="0" lvl="0" indent="0" algn="ctr" rtl="0">
              <a:spcBef>
                <a:spcPts val="600"/>
              </a:spcBef>
              <a:spcAft>
                <a:spcPts val="0"/>
              </a:spcAft>
              <a:buNone/>
            </a:pPr>
            <a:endParaRPr dirty="0"/>
          </a:p>
        </p:txBody>
      </p:sp>
      <p:sp>
        <p:nvSpPr>
          <p:cNvPr id="143" name="Shape 143"/>
          <p:cNvSpPr/>
          <p:nvPr/>
        </p:nvSpPr>
        <p:spPr>
          <a:xfrm>
            <a:off x="5447446" y="4433875"/>
            <a:ext cx="2228080" cy="82701"/>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0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00FFFF"/>
              </a:solidFill>
            </a:endParaRPr>
          </a:p>
        </p:txBody>
      </p:sp>
      <p:sp>
        <p:nvSpPr>
          <p:cNvPr id="144" name="Shape 144"/>
          <p:cNvSpPr/>
          <p:nvPr/>
        </p:nvSpPr>
        <p:spPr>
          <a:xfrm>
            <a:off x="7431448" y="3096175"/>
            <a:ext cx="780080" cy="764706"/>
          </a:xfrm>
          <a:custGeom>
            <a:avLst/>
            <a:gdLst/>
            <a:ahLst/>
            <a:cxnLst/>
            <a:rect l="0" t="0" r="0" b="0"/>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FFA50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275200" y="597850"/>
            <a:ext cx="2400992" cy="4417324"/>
          </a:xfrm>
          <a:custGeom>
            <a:avLst/>
            <a:gdLst/>
            <a:ahLst/>
            <a:cxnLst/>
            <a:rect l="0" t="0" r="0" b="0"/>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1"/>
                                        <p:tgtEl>
                                          <p:spTgt spid="143"/>
                                        </p:tgtEl>
                                      </p:cBhvr>
                                    </p:animEffect>
                                  </p:childTnLst>
                                </p:cTn>
                              </p:par>
                              <p:par>
                                <p:cTn id="11" presetID="10" presetClass="entr" presetSubtype="0" fill="hold"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fade">
                                      <p:cBhvr>
                                        <p:cTn id="13" dur="1"/>
                                        <p:tgtEl>
                                          <p:spTgt spid="142"/>
                                        </p:tgtEl>
                                      </p:cBhvr>
                                    </p:animEffect>
                                  </p:childTnLst>
                                </p:cTn>
                              </p:par>
                              <p:par>
                                <p:cTn id="14" presetID="10" presetClass="entr" presetSubtype="0" fill="hold"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025" y="205975"/>
            <a:ext cx="91560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A502"/>
                </a:solidFill>
              </a:rPr>
              <a:t>When are stored procedures not good enough?</a:t>
            </a:r>
            <a:endParaRPr>
              <a:solidFill>
                <a:srgbClr val="FFA502"/>
              </a:solidFill>
            </a:endParaRPr>
          </a:p>
        </p:txBody>
      </p:sp>
      <p:sp>
        <p:nvSpPr>
          <p:cNvPr id="151" name="Shape 151"/>
          <p:cNvSpPr txBox="1">
            <a:spLocks noGrp="1"/>
          </p:cNvSpPr>
          <p:nvPr>
            <p:ph type="body" idx="3"/>
          </p:nvPr>
        </p:nvSpPr>
        <p:spPr>
          <a:xfrm>
            <a:off x="7273050" y="2010075"/>
            <a:ext cx="1913700" cy="1265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solidFill>
                  <a:srgbClr val="00FFFF"/>
                </a:solidFill>
              </a:rPr>
              <a:t>Software Engineering Challenges</a:t>
            </a:r>
            <a:endParaRPr sz="2400">
              <a:solidFill>
                <a:srgbClr val="00FFFF"/>
              </a:solidFill>
            </a:endParaRPr>
          </a:p>
        </p:txBody>
      </p:sp>
      <p:sp>
        <p:nvSpPr>
          <p:cNvPr id="152" name="Shape 1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6</a:t>
            </a:fld>
            <a:endParaRPr/>
          </a:p>
        </p:txBody>
      </p:sp>
      <p:sp>
        <p:nvSpPr>
          <p:cNvPr id="153" name="Shape 153"/>
          <p:cNvSpPr txBox="1">
            <a:spLocks noGrp="1"/>
          </p:cNvSpPr>
          <p:nvPr>
            <p:ph type="body" idx="2"/>
          </p:nvPr>
        </p:nvSpPr>
        <p:spPr>
          <a:xfrm>
            <a:off x="72575" y="2028750"/>
            <a:ext cx="1988400" cy="10860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400">
                <a:solidFill>
                  <a:srgbClr val="00FFFF"/>
                </a:solidFill>
              </a:rPr>
              <a:t>Performance Challenges</a:t>
            </a:r>
            <a:endParaRPr sz="2400">
              <a:solidFill>
                <a:srgbClr val="00FFFF"/>
              </a:solidFill>
            </a:endParaRPr>
          </a:p>
        </p:txBody>
      </p:sp>
      <p:sp>
        <p:nvSpPr>
          <p:cNvPr id="154" name="Shape 154"/>
          <p:cNvSpPr txBox="1">
            <a:spLocks noGrp="1"/>
          </p:cNvSpPr>
          <p:nvPr>
            <p:ph type="body" idx="2"/>
          </p:nvPr>
        </p:nvSpPr>
        <p:spPr>
          <a:xfrm>
            <a:off x="2571425" y="1057050"/>
            <a:ext cx="2048100" cy="857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1800"/>
              <a:t>Data partitioning not enough</a:t>
            </a:r>
            <a:endParaRPr sz="1800"/>
          </a:p>
        </p:txBody>
      </p:sp>
      <p:sp>
        <p:nvSpPr>
          <p:cNvPr id="155" name="Shape 155"/>
          <p:cNvSpPr txBox="1">
            <a:spLocks noGrp="1"/>
          </p:cNvSpPr>
          <p:nvPr>
            <p:ph type="body" idx="2"/>
          </p:nvPr>
        </p:nvSpPr>
        <p:spPr>
          <a:xfrm>
            <a:off x="2571425" y="2179750"/>
            <a:ext cx="2156100" cy="10272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1800"/>
              <a:t>Leverage locality &amp; intra-procedure parallelism</a:t>
            </a:r>
            <a:endParaRPr sz="1800"/>
          </a:p>
        </p:txBody>
      </p:sp>
      <p:sp>
        <p:nvSpPr>
          <p:cNvPr id="156" name="Shape 156"/>
          <p:cNvSpPr txBox="1">
            <a:spLocks noGrp="1"/>
          </p:cNvSpPr>
          <p:nvPr>
            <p:ph type="body" idx="2"/>
          </p:nvPr>
        </p:nvSpPr>
        <p:spPr>
          <a:xfrm>
            <a:off x="2571425" y="3607250"/>
            <a:ext cx="1988400" cy="8574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1800"/>
              <a:t>Need low-level control over deployment</a:t>
            </a:r>
            <a:endParaRPr sz="1800"/>
          </a:p>
        </p:txBody>
      </p:sp>
      <p:cxnSp>
        <p:nvCxnSpPr>
          <p:cNvPr id="157" name="Shape 157"/>
          <p:cNvCxnSpPr>
            <a:stCxn id="153" idx="3"/>
            <a:endCxn id="154" idx="1"/>
          </p:cNvCxnSpPr>
          <p:nvPr/>
        </p:nvCxnSpPr>
        <p:spPr>
          <a:xfrm rot="10800000" flipH="1">
            <a:off x="2060975" y="1485750"/>
            <a:ext cx="510600" cy="1086000"/>
          </a:xfrm>
          <a:prstGeom prst="straightConnector1">
            <a:avLst/>
          </a:prstGeom>
          <a:noFill/>
          <a:ln w="19050" cap="flat" cmpd="sng">
            <a:solidFill>
              <a:schemeClr val="lt1"/>
            </a:solidFill>
            <a:prstDash val="solid"/>
            <a:round/>
            <a:headEnd type="none" w="med" len="med"/>
            <a:tailEnd type="triangle" w="med" len="med"/>
          </a:ln>
        </p:spPr>
      </p:cxnSp>
      <p:cxnSp>
        <p:nvCxnSpPr>
          <p:cNvPr id="158" name="Shape 158"/>
          <p:cNvCxnSpPr>
            <a:stCxn id="153" idx="3"/>
            <a:endCxn id="155" idx="1"/>
          </p:cNvCxnSpPr>
          <p:nvPr/>
        </p:nvCxnSpPr>
        <p:spPr>
          <a:xfrm>
            <a:off x="2060975" y="2571750"/>
            <a:ext cx="510600" cy="121500"/>
          </a:xfrm>
          <a:prstGeom prst="straightConnector1">
            <a:avLst/>
          </a:prstGeom>
          <a:noFill/>
          <a:ln w="19050" cap="flat" cmpd="sng">
            <a:solidFill>
              <a:schemeClr val="lt1"/>
            </a:solidFill>
            <a:prstDash val="solid"/>
            <a:round/>
            <a:headEnd type="none" w="med" len="med"/>
            <a:tailEnd type="triangle" w="med" len="med"/>
          </a:ln>
        </p:spPr>
      </p:cxnSp>
      <p:cxnSp>
        <p:nvCxnSpPr>
          <p:cNvPr id="159" name="Shape 159"/>
          <p:cNvCxnSpPr>
            <a:stCxn id="153" idx="3"/>
            <a:endCxn id="156" idx="1"/>
          </p:cNvCxnSpPr>
          <p:nvPr/>
        </p:nvCxnSpPr>
        <p:spPr>
          <a:xfrm>
            <a:off x="2060975" y="2571750"/>
            <a:ext cx="510600" cy="1464300"/>
          </a:xfrm>
          <a:prstGeom prst="straightConnector1">
            <a:avLst/>
          </a:prstGeom>
          <a:noFill/>
          <a:ln w="19050" cap="flat" cmpd="sng">
            <a:solidFill>
              <a:schemeClr val="lt1"/>
            </a:solidFill>
            <a:prstDash val="solid"/>
            <a:round/>
            <a:headEnd type="none" w="med" len="med"/>
            <a:tailEnd type="triangle" w="med" len="med"/>
          </a:ln>
        </p:spPr>
      </p:cxnSp>
      <p:sp>
        <p:nvSpPr>
          <p:cNvPr id="160" name="Shape 160"/>
          <p:cNvSpPr txBox="1">
            <a:spLocks noGrp="1"/>
          </p:cNvSpPr>
          <p:nvPr>
            <p:ph type="body" idx="3"/>
          </p:nvPr>
        </p:nvSpPr>
        <p:spPr>
          <a:xfrm>
            <a:off x="5023625" y="1313050"/>
            <a:ext cx="1855200" cy="999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t>Require modularity and isolation</a:t>
            </a:r>
            <a:endParaRPr sz="1800"/>
          </a:p>
        </p:txBody>
      </p:sp>
      <p:sp>
        <p:nvSpPr>
          <p:cNvPr id="161" name="Shape 161"/>
          <p:cNvSpPr/>
          <p:nvPr/>
        </p:nvSpPr>
        <p:spPr>
          <a:xfrm>
            <a:off x="2583475" y="1118600"/>
            <a:ext cx="2012058" cy="795844"/>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2554250" y="2086275"/>
            <a:ext cx="2173401" cy="1265400"/>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2616900" y="3599024"/>
            <a:ext cx="2048075" cy="999443"/>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txBox="1">
            <a:spLocks noGrp="1"/>
          </p:cNvSpPr>
          <p:nvPr>
            <p:ph type="body" idx="3"/>
          </p:nvPr>
        </p:nvSpPr>
        <p:spPr>
          <a:xfrm>
            <a:off x="4967900" y="2691200"/>
            <a:ext cx="2012100" cy="1367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t>Need abstractions to reason about performance</a:t>
            </a:r>
            <a:endParaRPr sz="1800"/>
          </a:p>
        </p:txBody>
      </p:sp>
      <p:cxnSp>
        <p:nvCxnSpPr>
          <p:cNvPr id="165" name="Shape 165"/>
          <p:cNvCxnSpPr>
            <a:stCxn id="151" idx="1"/>
            <a:endCxn id="160" idx="3"/>
          </p:cNvCxnSpPr>
          <p:nvPr/>
        </p:nvCxnSpPr>
        <p:spPr>
          <a:xfrm rot="10800000">
            <a:off x="6878850" y="1812975"/>
            <a:ext cx="394200" cy="829800"/>
          </a:xfrm>
          <a:prstGeom prst="straightConnector1">
            <a:avLst/>
          </a:prstGeom>
          <a:noFill/>
          <a:ln w="19050" cap="flat" cmpd="sng">
            <a:solidFill>
              <a:schemeClr val="lt1"/>
            </a:solidFill>
            <a:prstDash val="solid"/>
            <a:round/>
            <a:headEnd type="none" w="med" len="med"/>
            <a:tailEnd type="triangle" w="med" len="med"/>
          </a:ln>
        </p:spPr>
      </p:cxnSp>
      <p:cxnSp>
        <p:nvCxnSpPr>
          <p:cNvPr id="166" name="Shape 166"/>
          <p:cNvCxnSpPr>
            <a:stCxn id="151" idx="1"/>
            <a:endCxn id="164" idx="3"/>
          </p:cNvCxnSpPr>
          <p:nvPr/>
        </p:nvCxnSpPr>
        <p:spPr>
          <a:xfrm flipH="1">
            <a:off x="6979950" y="2642775"/>
            <a:ext cx="293100" cy="732000"/>
          </a:xfrm>
          <a:prstGeom prst="straightConnector1">
            <a:avLst/>
          </a:prstGeom>
          <a:noFill/>
          <a:ln w="19050" cap="flat" cmpd="sng">
            <a:solidFill>
              <a:schemeClr val="lt1"/>
            </a:solidFill>
            <a:prstDash val="solid"/>
            <a:round/>
            <a:headEnd type="none" w="med" len="med"/>
            <a:tailEnd type="triangle" w="med" len="med"/>
          </a:ln>
        </p:spPr>
      </p:cxnSp>
      <p:sp>
        <p:nvSpPr>
          <p:cNvPr id="167" name="Shape 167"/>
          <p:cNvSpPr/>
          <p:nvPr/>
        </p:nvSpPr>
        <p:spPr>
          <a:xfrm flipH="1">
            <a:off x="4982414" y="1422888"/>
            <a:ext cx="1913623" cy="1027348"/>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8" name="Shape 168"/>
          <p:cNvSpPr/>
          <p:nvPr/>
        </p:nvSpPr>
        <p:spPr>
          <a:xfrm flipH="1">
            <a:off x="4892400" y="2717000"/>
            <a:ext cx="2048075" cy="1466816"/>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1"/>
                                        <p:tgtEl>
                                          <p:spTgt spid="155"/>
                                        </p:tgtEl>
                                      </p:cBhvr>
                                    </p:animEffect>
                                  </p:childTnLst>
                                </p:cTn>
                              </p:par>
                              <p:par>
                                <p:cTn id="11" presetID="10" presetClass="entr" presetSubtype="0" fill="hold" nodeType="withEffect">
                                  <p:stCondLst>
                                    <p:cond delay="0"/>
                                  </p:stCondLst>
                                  <p:childTnLst>
                                    <p:set>
                                      <p:cBhvr>
                                        <p:cTn id="12" dur="1" fill="hold">
                                          <p:stCondLst>
                                            <p:cond delay="0"/>
                                          </p:stCondLst>
                                        </p:cTn>
                                        <p:tgtEl>
                                          <p:spTgt spid="156"/>
                                        </p:tgtEl>
                                        <p:attrNameLst>
                                          <p:attrName>style.visibility</p:attrName>
                                        </p:attrNameLst>
                                      </p:cBhvr>
                                      <p:to>
                                        <p:strVal val="visible"/>
                                      </p:to>
                                    </p:set>
                                    <p:animEffect transition="in" filter="fade">
                                      <p:cBhvr>
                                        <p:cTn id="13" dur="1"/>
                                        <p:tgtEl>
                                          <p:spTgt spid="156"/>
                                        </p:tgtEl>
                                      </p:cBhvr>
                                    </p:animEffect>
                                  </p:childTnLst>
                                </p:cTn>
                              </p:par>
                              <p:par>
                                <p:cTn id="14" presetID="10" presetClass="entr" presetSubtype="0" fill="hold" nodeType="withEffect">
                                  <p:stCondLst>
                                    <p:cond delay="0"/>
                                  </p:stCondLst>
                                  <p:childTnLst>
                                    <p:set>
                                      <p:cBhvr>
                                        <p:cTn id="15" dur="1" fill="hold">
                                          <p:stCondLst>
                                            <p:cond delay="0"/>
                                          </p:stCondLst>
                                        </p:cTn>
                                        <p:tgtEl>
                                          <p:spTgt spid="157"/>
                                        </p:tgtEl>
                                        <p:attrNameLst>
                                          <p:attrName>style.visibility</p:attrName>
                                        </p:attrNameLst>
                                      </p:cBhvr>
                                      <p:to>
                                        <p:strVal val="visible"/>
                                      </p:to>
                                    </p:set>
                                    <p:animEffect transition="in" filter="fade">
                                      <p:cBhvr>
                                        <p:cTn id="16" dur="100"/>
                                        <p:tgtEl>
                                          <p:spTgt spid="157"/>
                                        </p:tgtEl>
                                      </p:cBhvr>
                                    </p:animEffect>
                                  </p:childTnLst>
                                </p:cTn>
                              </p:par>
                              <p:par>
                                <p:cTn id="17" presetID="10" presetClass="entr" presetSubtype="0" fill="hold" nodeType="withEffect">
                                  <p:stCondLst>
                                    <p:cond delay="0"/>
                                  </p:stCondLst>
                                  <p:childTnLst>
                                    <p:set>
                                      <p:cBhvr>
                                        <p:cTn id="18" dur="1" fill="hold">
                                          <p:stCondLst>
                                            <p:cond delay="0"/>
                                          </p:stCondLst>
                                        </p:cTn>
                                        <p:tgtEl>
                                          <p:spTgt spid="158"/>
                                        </p:tgtEl>
                                        <p:attrNameLst>
                                          <p:attrName>style.visibility</p:attrName>
                                        </p:attrNameLst>
                                      </p:cBhvr>
                                      <p:to>
                                        <p:strVal val="visible"/>
                                      </p:to>
                                    </p:set>
                                    <p:animEffect transition="in" filter="fade">
                                      <p:cBhvr>
                                        <p:cTn id="19" dur="1"/>
                                        <p:tgtEl>
                                          <p:spTgt spid="158"/>
                                        </p:tgtEl>
                                      </p:cBhvr>
                                    </p:animEffect>
                                  </p:childTnLst>
                                </p:cTn>
                              </p:par>
                              <p:par>
                                <p:cTn id="20" presetID="10" presetClass="entr" presetSubtype="0" fill="hold" nodeType="with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fade">
                                      <p:cBhvr>
                                        <p:cTn id="22" dur="1"/>
                                        <p:tgtEl>
                                          <p:spTgt spid="159"/>
                                        </p:tgtEl>
                                      </p:cBhvr>
                                    </p:animEffect>
                                  </p:childTnLst>
                                </p:cTn>
                              </p:par>
                              <p:par>
                                <p:cTn id="23" presetID="10" presetClass="entr" presetSubtype="0" fill="hold" nodeType="with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fade">
                                      <p:cBhvr>
                                        <p:cTn id="25" dur="1"/>
                                        <p:tgtEl>
                                          <p:spTgt spid="161"/>
                                        </p:tgtEl>
                                      </p:cBhvr>
                                    </p:animEffect>
                                  </p:childTnLst>
                                </p:cTn>
                              </p:par>
                              <p:par>
                                <p:cTn id="26" presetID="10" presetClass="entr" presetSubtype="0" fill="hold" nodeType="withEffect">
                                  <p:stCondLst>
                                    <p:cond delay="0"/>
                                  </p:stCondLst>
                                  <p:childTnLst>
                                    <p:set>
                                      <p:cBhvr>
                                        <p:cTn id="27" dur="1" fill="hold">
                                          <p:stCondLst>
                                            <p:cond delay="0"/>
                                          </p:stCondLst>
                                        </p:cTn>
                                        <p:tgtEl>
                                          <p:spTgt spid="162"/>
                                        </p:tgtEl>
                                        <p:attrNameLst>
                                          <p:attrName>style.visibility</p:attrName>
                                        </p:attrNameLst>
                                      </p:cBhvr>
                                      <p:to>
                                        <p:strVal val="visible"/>
                                      </p:to>
                                    </p:set>
                                    <p:animEffect transition="in" filter="fade">
                                      <p:cBhvr>
                                        <p:cTn id="28" dur="1"/>
                                        <p:tgtEl>
                                          <p:spTgt spid="162"/>
                                        </p:tgtEl>
                                      </p:cBhvr>
                                    </p:animEffect>
                                  </p:childTnLst>
                                </p:cTn>
                              </p:par>
                              <p:par>
                                <p:cTn id="29" presetID="10" presetClass="entr" presetSubtype="0" fill="hold" nodeType="with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fade">
                                      <p:cBhvr>
                                        <p:cTn id="31" dur="1"/>
                                        <p:tgtEl>
                                          <p:spTgt spid="16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160"/>
                                        </p:tgtEl>
                                        <p:attrNameLst>
                                          <p:attrName>style.visibility</p:attrName>
                                        </p:attrNameLst>
                                      </p:cBhvr>
                                      <p:to>
                                        <p:strVal val="visible"/>
                                      </p:to>
                                    </p:set>
                                    <p:animEffect transition="in" filter="fade">
                                      <p:cBhvr>
                                        <p:cTn id="38" dur="1"/>
                                        <p:tgtEl>
                                          <p:spTgt spid="160"/>
                                        </p:tgtEl>
                                      </p:cBhvr>
                                    </p:animEffect>
                                  </p:childTnLst>
                                </p:cTn>
                              </p:par>
                              <p:par>
                                <p:cTn id="39" presetID="10" presetClass="entr" presetSubtype="0" fill="hold" nodeType="withEffect">
                                  <p:stCondLst>
                                    <p:cond delay="0"/>
                                  </p:stCondLst>
                                  <p:childTnLst>
                                    <p:set>
                                      <p:cBhvr>
                                        <p:cTn id="40" dur="1" fill="hold">
                                          <p:stCondLst>
                                            <p:cond delay="0"/>
                                          </p:stCondLst>
                                        </p:cTn>
                                        <p:tgtEl>
                                          <p:spTgt spid="164"/>
                                        </p:tgtEl>
                                        <p:attrNameLst>
                                          <p:attrName>style.visibility</p:attrName>
                                        </p:attrNameLst>
                                      </p:cBhvr>
                                      <p:to>
                                        <p:strVal val="visible"/>
                                      </p:to>
                                    </p:set>
                                    <p:animEffect transition="in" filter="fade">
                                      <p:cBhvr>
                                        <p:cTn id="41" dur="100"/>
                                        <p:tgtEl>
                                          <p:spTgt spid="164"/>
                                        </p:tgtEl>
                                      </p:cBhvr>
                                    </p:animEffect>
                                  </p:childTnLst>
                                </p:cTn>
                              </p:par>
                              <p:par>
                                <p:cTn id="42" presetID="10" presetClass="entr" presetSubtype="0" fill="hold" nodeType="withEffect">
                                  <p:stCondLst>
                                    <p:cond delay="0"/>
                                  </p:stCondLst>
                                  <p:childTnLst>
                                    <p:set>
                                      <p:cBhvr>
                                        <p:cTn id="43" dur="1" fill="hold">
                                          <p:stCondLst>
                                            <p:cond delay="0"/>
                                          </p:stCondLst>
                                        </p:cTn>
                                        <p:tgtEl>
                                          <p:spTgt spid="165"/>
                                        </p:tgtEl>
                                        <p:attrNameLst>
                                          <p:attrName>style.visibility</p:attrName>
                                        </p:attrNameLst>
                                      </p:cBhvr>
                                      <p:to>
                                        <p:strVal val="visible"/>
                                      </p:to>
                                    </p:set>
                                    <p:animEffect transition="in" filter="fade">
                                      <p:cBhvr>
                                        <p:cTn id="44" dur="1"/>
                                        <p:tgtEl>
                                          <p:spTgt spid="165"/>
                                        </p:tgtEl>
                                      </p:cBhvr>
                                    </p:animEffect>
                                  </p:childTnLst>
                                </p:cTn>
                              </p:par>
                              <p:par>
                                <p:cTn id="45" presetID="10" presetClass="entr" presetSubtype="0" fill="hold" nodeType="withEffect">
                                  <p:stCondLst>
                                    <p:cond delay="0"/>
                                  </p:stCondLst>
                                  <p:childTnLst>
                                    <p:set>
                                      <p:cBhvr>
                                        <p:cTn id="46" dur="1" fill="hold">
                                          <p:stCondLst>
                                            <p:cond delay="0"/>
                                          </p:stCondLst>
                                        </p:cTn>
                                        <p:tgtEl>
                                          <p:spTgt spid="166"/>
                                        </p:tgtEl>
                                        <p:attrNameLst>
                                          <p:attrName>style.visibility</p:attrName>
                                        </p:attrNameLst>
                                      </p:cBhvr>
                                      <p:to>
                                        <p:strVal val="visible"/>
                                      </p:to>
                                    </p:set>
                                    <p:animEffect transition="in" filter="fade">
                                      <p:cBhvr>
                                        <p:cTn id="47" dur="1"/>
                                        <p:tgtEl>
                                          <p:spTgt spid="166"/>
                                        </p:tgtEl>
                                      </p:cBhvr>
                                    </p:animEffect>
                                  </p:childTnLst>
                                </p:cTn>
                              </p:par>
                              <p:par>
                                <p:cTn id="48" presetID="10" presetClass="entr" presetSubtype="0" fill="hold" nodeType="withEffect">
                                  <p:stCondLst>
                                    <p:cond delay="0"/>
                                  </p:stCondLst>
                                  <p:childTnLst>
                                    <p:set>
                                      <p:cBhvr>
                                        <p:cTn id="49" dur="1" fill="hold">
                                          <p:stCondLst>
                                            <p:cond delay="0"/>
                                          </p:stCondLst>
                                        </p:cTn>
                                        <p:tgtEl>
                                          <p:spTgt spid="167"/>
                                        </p:tgtEl>
                                        <p:attrNameLst>
                                          <p:attrName>style.visibility</p:attrName>
                                        </p:attrNameLst>
                                      </p:cBhvr>
                                      <p:to>
                                        <p:strVal val="visible"/>
                                      </p:to>
                                    </p:set>
                                    <p:animEffect transition="in" filter="fade">
                                      <p:cBhvr>
                                        <p:cTn id="50" dur="1"/>
                                        <p:tgtEl>
                                          <p:spTgt spid="167"/>
                                        </p:tgtEl>
                                      </p:cBhvr>
                                    </p:animEffect>
                                  </p:childTnLst>
                                </p:cTn>
                              </p:par>
                              <p:par>
                                <p:cTn id="51" presetID="10" presetClass="entr" presetSubtype="0" fill="hold" nodeType="with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fade">
                                      <p:cBhvr>
                                        <p:cTn id="53" dur="1"/>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025" y="205975"/>
            <a:ext cx="91560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A502"/>
                </a:solidFill>
              </a:rPr>
              <a:t>Actor programming models are desirable</a:t>
            </a:r>
            <a:endParaRPr>
              <a:solidFill>
                <a:srgbClr val="FFA502"/>
              </a:solidFill>
            </a:endParaRPr>
          </a:p>
        </p:txBody>
      </p:sp>
      <p:sp>
        <p:nvSpPr>
          <p:cNvPr id="174" name="Shape 17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7</a:t>
            </a:fld>
            <a:endParaRPr/>
          </a:p>
        </p:txBody>
      </p:sp>
      <p:sp>
        <p:nvSpPr>
          <p:cNvPr id="175" name="Shape 175"/>
          <p:cNvSpPr/>
          <p:nvPr/>
        </p:nvSpPr>
        <p:spPr>
          <a:xfrm>
            <a:off x="1049500" y="1031125"/>
            <a:ext cx="1984027" cy="1486771"/>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76" name="Shape 176"/>
          <p:cNvPicPr preferRelativeResize="0"/>
          <p:nvPr/>
        </p:nvPicPr>
        <p:blipFill>
          <a:blip r:embed="rId3">
            <a:alphaModFix/>
          </a:blip>
          <a:stretch>
            <a:fillRect/>
          </a:stretch>
        </p:blipFill>
        <p:spPr>
          <a:xfrm>
            <a:off x="1201193" y="1155781"/>
            <a:ext cx="1723414" cy="1244461"/>
          </a:xfrm>
          <a:prstGeom prst="rect">
            <a:avLst/>
          </a:prstGeom>
          <a:noFill/>
          <a:ln>
            <a:noFill/>
          </a:ln>
        </p:spPr>
      </p:pic>
      <p:sp>
        <p:nvSpPr>
          <p:cNvPr id="177" name="Shape 177"/>
          <p:cNvSpPr/>
          <p:nvPr/>
        </p:nvSpPr>
        <p:spPr>
          <a:xfrm>
            <a:off x="3540713" y="977550"/>
            <a:ext cx="1984027" cy="1486771"/>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78" name="Shape 178"/>
          <p:cNvPicPr preferRelativeResize="0"/>
          <p:nvPr/>
        </p:nvPicPr>
        <p:blipFill>
          <a:blip r:embed="rId4">
            <a:alphaModFix/>
          </a:blip>
          <a:stretch>
            <a:fillRect/>
          </a:stretch>
        </p:blipFill>
        <p:spPr>
          <a:xfrm>
            <a:off x="3653988" y="1096350"/>
            <a:ext cx="1757450" cy="1244475"/>
          </a:xfrm>
          <a:prstGeom prst="rect">
            <a:avLst/>
          </a:prstGeom>
          <a:noFill/>
          <a:ln>
            <a:noFill/>
          </a:ln>
        </p:spPr>
      </p:pic>
      <p:pic>
        <p:nvPicPr>
          <p:cNvPr id="179" name="Shape 179"/>
          <p:cNvPicPr preferRelativeResize="0"/>
          <p:nvPr/>
        </p:nvPicPr>
        <p:blipFill>
          <a:blip r:embed="rId5">
            <a:alphaModFix/>
          </a:blip>
          <a:stretch>
            <a:fillRect/>
          </a:stretch>
        </p:blipFill>
        <p:spPr>
          <a:xfrm>
            <a:off x="6198800" y="1056600"/>
            <a:ext cx="1757450" cy="1221525"/>
          </a:xfrm>
          <a:prstGeom prst="rect">
            <a:avLst/>
          </a:prstGeom>
          <a:noFill/>
          <a:ln>
            <a:noFill/>
          </a:ln>
        </p:spPr>
      </p:pic>
      <p:sp>
        <p:nvSpPr>
          <p:cNvPr id="180" name="Shape 180"/>
          <p:cNvSpPr/>
          <p:nvPr/>
        </p:nvSpPr>
        <p:spPr>
          <a:xfrm>
            <a:off x="6064675" y="977550"/>
            <a:ext cx="2047261" cy="1486771"/>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txBox="1">
            <a:spLocks noGrp="1"/>
          </p:cNvSpPr>
          <p:nvPr>
            <p:ph type="body" idx="3"/>
          </p:nvPr>
        </p:nvSpPr>
        <p:spPr>
          <a:xfrm>
            <a:off x="1338875" y="2858650"/>
            <a:ext cx="6466200" cy="1891200"/>
          </a:xfrm>
          <a:prstGeom prst="rect">
            <a:avLst/>
          </a:prstGeom>
        </p:spPr>
        <p:txBody>
          <a:bodyPr spcFirstLastPara="1" wrap="square" lIns="91425" tIns="91425" rIns="91425" bIns="91425" anchor="ctr" anchorCtr="0">
            <a:noAutofit/>
          </a:bodyPr>
          <a:lstStyle/>
          <a:p>
            <a:pPr marL="0" lvl="0" indent="0" algn="ctr">
              <a:spcBef>
                <a:spcPts val="600"/>
              </a:spcBef>
              <a:spcAft>
                <a:spcPts val="0"/>
              </a:spcAft>
              <a:buNone/>
            </a:pPr>
            <a:r>
              <a:rPr lang="en" sz="3000">
                <a:solidFill>
                  <a:srgbClr val="00FFFF"/>
                </a:solidFill>
              </a:rPr>
              <a:t>Modularity</a:t>
            </a:r>
            <a:endParaRPr sz="3000">
              <a:solidFill>
                <a:srgbClr val="00FFFF"/>
              </a:solidFill>
            </a:endParaRPr>
          </a:p>
          <a:p>
            <a:pPr marL="0" lvl="0" indent="0" algn="ctr">
              <a:spcBef>
                <a:spcPts val="600"/>
              </a:spcBef>
              <a:spcAft>
                <a:spcPts val="0"/>
              </a:spcAft>
              <a:buNone/>
            </a:pPr>
            <a:r>
              <a:rPr lang="en" sz="3000">
                <a:solidFill>
                  <a:srgbClr val="00FFFF"/>
                </a:solidFill>
              </a:rPr>
              <a:t>Asynchronicity</a:t>
            </a:r>
            <a:endParaRPr sz="3000">
              <a:solidFill>
                <a:srgbClr val="00FFFF"/>
              </a:solidFill>
            </a:endParaRPr>
          </a:p>
          <a:p>
            <a:pPr marL="0" lvl="0" indent="0" algn="ctr">
              <a:spcBef>
                <a:spcPts val="600"/>
              </a:spcBef>
              <a:spcAft>
                <a:spcPts val="0"/>
              </a:spcAft>
              <a:buNone/>
            </a:pPr>
            <a:r>
              <a:rPr lang="en" sz="3000">
                <a:solidFill>
                  <a:srgbClr val="00FFFF"/>
                </a:solidFill>
              </a:rPr>
              <a:t>Concurrency</a:t>
            </a:r>
            <a:endParaRPr sz="3000">
              <a:solidFill>
                <a:srgbClr val="00FFFF"/>
              </a:solidFill>
            </a:endParaRPr>
          </a:p>
          <a:p>
            <a:pPr marL="0" lvl="0" indent="0" rtl="0">
              <a:spcBef>
                <a:spcPts val="600"/>
              </a:spcBef>
              <a:spcAft>
                <a:spcPts val="0"/>
              </a:spcAft>
              <a:buNone/>
            </a:pPr>
            <a:endParaRPr/>
          </a:p>
          <a:p>
            <a:pPr marL="0" lvl="0" indent="0" rtl="0">
              <a:spcBef>
                <a:spcPts val="600"/>
              </a:spcBef>
              <a:spcAft>
                <a:spcPts val="0"/>
              </a:spcAft>
              <a:buNone/>
            </a:pPr>
            <a:endParaRPr/>
          </a:p>
        </p:txBody>
      </p:sp>
      <p:pic>
        <p:nvPicPr>
          <p:cNvPr id="182" name="Shape 182"/>
          <p:cNvPicPr preferRelativeResize="0"/>
          <p:nvPr/>
        </p:nvPicPr>
        <p:blipFill>
          <a:blip r:embed="rId6">
            <a:alphaModFix/>
          </a:blip>
          <a:stretch>
            <a:fillRect/>
          </a:stretch>
        </p:blipFill>
        <p:spPr>
          <a:xfrm>
            <a:off x="2647350" y="2795800"/>
            <a:ext cx="548700" cy="548700"/>
          </a:xfrm>
          <a:prstGeom prst="rect">
            <a:avLst/>
          </a:prstGeom>
          <a:noFill/>
          <a:ln>
            <a:noFill/>
          </a:ln>
        </p:spPr>
      </p:pic>
      <p:pic>
        <p:nvPicPr>
          <p:cNvPr id="183" name="Shape 183"/>
          <p:cNvPicPr preferRelativeResize="0"/>
          <p:nvPr/>
        </p:nvPicPr>
        <p:blipFill>
          <a:blip r:embed="rId7">
            <a:alphaModFix/>
          </a:blip>
          <a:stretch>
            <a:fillRect/>
          </a:stretch>
        </p:blipFill>
        <p:spPr>
          <a:xfrm>
            <a:off x="6198800" y="3276475"/>
            <a:ext cx="651425" cy="651425"/>
          </a:xfrm>
          <a:prstGeom prst="rect">
            <a:avLst/>
          </a:prstGeom>
          <a:noFill/>
          <a:ln>
            <a:noFill/>
          </a:ln>
        </p:spPr>
      </p:pic>
      <p:pic>
        <p:nvPicPr>
          <p:cNvPr id="184" name="Shape 184"/>
          <p:cNvPicPr preferRelativeResize="0"/>
          <p:nvPr/>
        </p:nvPicPr>
        <p:blipFill>
          <a:blip r:embed="rId8">
            <a:alphaModFix/>
          </a:blip>
          <a:stretch>
            <a:fillRect/>
          </a:stretch>
        </p:blipFill>
        <p:spPr>
          <a:xfrm>
            <a:off x="2658525" y="3830625"/>
            <a:ext cx="526350" cy="526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5850" y="185050"/>
            <a:ext cx="91560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A502"/>
                </a:solidFill>
              </a:rPr>
              <a:t>Actor relational databases</a:t>
            </a:r>
            <a:endParaRPr>
              <a:solidFill>
                <a:srgbClr val="FFA502"/>
              </a:solidFill>
            </a:endParaRPr>
          </a:p>
        </p:txBody>
      </p:sp>
      <p:sp>
        <p:nvSpPr>
          <p:cNvPr id="190" name="Shape 190"/>
          <p:cNvSpPr/>
          <p:nvPr/>
        </p:nvSpPr>
        <p:spPr>
          <a:xfrm>
            <a:off x="4008475" y="931875"/>
            <a:ext cx="3310200" cy="3492000"/>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A502"/>
                </a:solidFill>
                <a:latin typeface="Sniglet"/>
                <a:ea typeface="Sniglet"/>
                <a:cs typeface="Sniglet"/>
                <a:sym typeface="Sniglet"/>
              </a:rPr>
              <a:t>    Relational </a:t>
            </a:r>
            <a:endParaRPr sz="2400">
              <a:solidFill>
                <a:srgbClr val="FFA502"/>
              </a:solidFill>
              <a:latin typeface="Sniglet"/>
              <a:ea typeface="Sniglet"/>
              <a:cs typeface="Sniglet"/>
              <a:sym typeface="Sniglet"/>
            </a:endParaRPr>
          </a:p>
          <a:p>
            <a:pPr marL="0" lvl="0" indent="0" algn="ctr">
              <a:spcBef>
                <a:spcPts val="0"/>
              </a:spcBef>
              <a:spcAft>
                <a:spcPts val="0"/>
              </a:spcAft>
              <a:buNone/>
            </a:pPr>
            <a:r>
              <a:rPr lang="en" sz="2400">
                <a:solidFill>
                  <a:srgbClr val="FFA502"/>
                </a:solidFill>
                <a:latin typeface="Sniglet"/>
                <a:ea typeface="Sniglet"/>
                <a:cs typeface="Sniglet"/>
                <a:sym typeface="Sniglet"/>
              </a:rPr>
              <a:t>     Databases</a:t>
            </a:r>
            <a:endParaRPr sz="2400">
              <a:solidFill>
                <a:srgbClr val="FFA502"/>
              </a:solidFill>
              <a:latin typeface="Sniglet"/>
              <a:ea typeface="Sniglet"/>
              <a:cs typeface="Sniglet"/>
              <a:sym typeface="Sniglet"/>
            </a:endParaRPr>
          </a:p>
        </p:txBody>
      </p:sp>
      <p:sp>
        <p:nvSpPr>
          <p:cNvPr id="191" name="Shape 191"/>
          <p:cNvSpPr/>
          <p:nvPr/>
        </p:nvSpPr>
        <p:spPr>
          <a:xfrm>
            <a:off x="1495875" y="931879"/>
            <a:ext cx="3453900" cy="3492000"/>
          </a:xfrm>
          <a:prstGeom prst="ellipse">
            <a:avLst/>
          </a:prstGeom>
          <a:solidFill>
            <a:srgbClr val="FFFFFF">
              <a:alpha val="1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A502"/>
                </a:solidFill>
                <a:latin typeface="Sniglet"/>
                <a:ea typeface="Sniglet"/>
                <a:cs typeface="Sniglet"/>
                <a:sym typeface="Sniglet"/>
              </a:rPr>
              <a:t>Actor</a:t>
            </a:r>
            <a:endParaRPr sz="2400">
              <a:solidFill>
                <a:srgbClr val="FFA502"/>
              </a:solidFill>
              <a:latin typeface="Sniglet"/>
              <a:ea typeface="Sniglet"/>
              <a:cs typeface="Sniglet"/>
              <a:sym typeface="Sniglet"/>
            </a:endParaRPr>
          </a:p>
          <a:p>
            <a:pPr marL="0" lvl="0" indent="0" algn="ctr" rtl="0">
              <a:spcBef>
                <a:spcPts val="0"/>
              </a:spcBef>
              <a:spcAft>
                <a:spcPts val="0"/>
              </a:spcAft>
              <a:buNone/>
            </a:pPr>
            <a:r>
              <a:rPr lang="en" sz="2400">
                <a:solidFill>
                  <a:srgbClr val="FFA502"/>
                </a:solidFill>
                <a:latin typeface="Sniglet"/>
                <a:ea typeface="Sniglet"/>
                <a:cs typeface="Sniglet"/>
                <a:sym typeface="Sniglet"/>
              </a:rPr>
              <a:t> Runtimes</a:t>
            </a:r>
            <a:endParaRPr sz="2400">
              <a:solidFill>
                <a:srgbClr val="FFA502"/>
              </a:solidFill>
              <a:latin typeface="Sniglet"/>
              <a:ea typeface="Sniglet"/>
              <a:cs typeface="Sniglet"/>
              <a:sym typeface="Sniglet"/>
            </a:endParaRPr>
          </a:p>
        </p:txBody>
      </p:sp>
      <p:sp>
        <p:nvSpPr>
          <p:cNvPr id="192" name="Shape 192"/>
          <p:cNvSpPr/>
          <p:nvPr/>
        </p:nvSpPr>
        <p:spPr>
          <a:xfrm>
            <a:off x="1495875" y="976571"/>
            <a:ext cx="3453919" cy="3356467"/>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a:off x="3865000" y="890051"/>
            <a:ext cx="3453811" cy="3533464"/>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8</a:t>
            </a:fld>
            <a:endParaRPr/>
          </a:p>
        </p:txBody>
      </p:sp>
      <p:sp>
        <p:nvSpPr>
          <p:cNvPr id="195" name="Shape 195"/>
          <p:cNvSpPr txBox="1"/>
          <p:nvPr/>
        </p:nvSpPr>
        <p:spPr>
          <a:xfrm>
            <a:off x="4051350" y="2195925"/>
            <a:ext cx="1041300" cy="96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0">
                <a:solidFill>
                  <a:srgbClr val="00FFFF"/>
                </a:solidFill>
                <a:latin typeface="Sniglet"/>
                <a:ea typeface="Sniglet"/>
                <a:cs typeface="Sniglet"/>
                <a:sym typeface="Sniglet"/>
              </a:rPr>
              <a:t>??</a:t>
            </a:r>
            <a:endParaRPr sz="6000">
              <a:solidFill>
                <a:srgbClr val="00FFFF"/>
              </a:solidFill>
              <a:latin typeface="Sniglet"/>
              <a:ea typeface="Sniglet"/>
              <a:cs typeface="Sniglet"/>
              <a:sym typeface="Snigle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13113" y="654100"/>
            <a:ext cx="4584600" cy="3300300"/>
          </a:xfrm>
          <a:prstGeom prst="rect">
            <a:avLst/>
          </a:prstGeom>
          <a:solidFill>
            <a:srgbClr val="000000">
              <a:alpha val="50760"/>
            </a:srgbClr>
          </a:solidFill>
        </p:spPr>
        <p:txBody>
          <a:bodyPr spcFirstLastPara="1" wrap="square" lIns="91425" tIns="91425" rIns="91425" bIns="91425" anchor="ctr" anchorCtr="0">
            <a:noAutofit/>
          </a:bodyPr>
          <a:lstStyle/>
          <a:p>
            <a:pPr marL="0" lvl="0" indent="0" rtl="0">
              <a:spcBef>
                <a:spcPts val="0"/>
              </a:spcBef>
              <a:spcAft>
                <a:spcPts val="0"/>
              </a:spcAft>
              <a:buNone/>
            </a:pPr>
            <a:r>
              <a:rPr lang="en" sz="3000"/>
              <a:t>How can we integrate actor programming models in modern relational databases with high performance?</a:t>
            </a:r>
            <a:endParaRPr sz="3000"/>
          </a:p>
        </p:txBody>
      </p:sp>
      <p:sp>
        <p:nvSpPr>
          <p:cNvPr id="201" name="Shape 201"/>
          <p:cNvSpPr/>
          <p:nvPr/>
        </p:nvSpPr>
        <p:spPr>
          <a:xfrm>
            <a:off x="201174" y="455325"/>
            <a:ext cx="5008471" cy="3643110"/>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1801</Words>
  <Application>Microsoft Office PowerPoint</Application>
  <PresentationFormat>On-screen Show (16:9)</PresentationFormat>
  <Paragraphs>522</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Ursula template</vt:lpstr>
      <vt:lpstr>Reactors: A Case for Predictable, Virtualized  Actor Database Systems</vt:lpstr>
      <vt:lpstr>Increasing NEW oltp application diversity</vt:lpstr>
      <vt:lpstr>NEW OLTP APPLICATION TRENDS</vt:lpstr>
      <vt:lpstr>optimizing for latency in new oltp applications</vt:lpstr>
      <vt:lpstr>NEW OLTP DATABASE TO THE RESCUE</vt:lpstr>
      <vt:lpstr>When are stored procedures not good enough?</vt:lpstr>
      <vt:lpstr>Actor programming models are desirable</vt:lpstr>
      <vt:lpstr>Actor relational databases</vt:lpstr>
      <vt:lpstr>How can we integrate actor programming models in modern relational databases with high performance?</vt:lpstr>
      <vt:lpstr>Talk outline</vt:lpstr>
      <vt:lpstr> Relational actor programming model (REACTOR)</vt:lpstr>
      <vt:lpstr>Simplified bitcoin exchange application</vt:lpstr>
      <vt:lpstr>What is a Reactor?</vt:lpstr>
      <vt:lpstr>Examples of reactor types and instances</vt:lpstr>
      <vt:lpstr>Declarative queries within a reactor</vt:lpstr>
      <vt:lpstr>Declarative queries within a reactor</vt:lpstr>
      <vt:lpstr>Communication with reactors</vt:lpstr>
      <vt:lpstr>Communication with reactors</vt:lpstr>
      <vt:lpstr>Automatic synchronization with reactors</vt:lpstr>
      <vt:lpstr>Reactors provide transactional guarantees</vt:lpstr>
      <vt:lpstr> In-memory actor relational database system (ReactDB)</vt:lpstr>
      <vt:lpstr>In-memory database architecture design problem </vt:lpstr>
      <vt:lpstr>Delegate to operating system abstractions</vt:lpstr>
      <vt:lpstr>ReactDB architecture building blocks</vt:lpstr>
      <vt:lpstr>PowerPoint Presentation</vt:lpstr>
      <vt:lpstr>PowerPoint Presentation</vt:lpstr>
      <vt:lpstr>ReactDB deployments</vt:lpstr>
      <vt:lpstr>ReactDB deployments</vt:lpstr>
      <vt:lpstr>ReactDB implementation overview</vt:lpstr>
      <vt:lpstr>ReactDB implementation overview</vt:lpstr>
      <vt:lpstr> Evaluation of Reactors and ReactDB</vt:lpstr>
      <vt:lpstr>Can we really leverage asynchronicity for performance gains in new oltp using reactors and ReactDB ? </vt:lpstr>
      <vt:lpstr>Experimental setup</vt:lpstr>
      <vt:lpstr>Experimental setup</vt:lpstr>
      <vt:lpstr>PowerPoint Presentation</vt:lpstr>
      <vt:lpstr>What about the effect of load on gains from asynchronicity ?   Can db architecture virtualization help ? </vt:lpstr>
      <vt:lpstr>Experimental setup</vt:lpstr>
      <vt:lpstr>PowerPoint Presentation</vt:lpstr>
      <vt:lpstr>More in the paper</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Reactors: A Case for Predictable, Virtualized  Actor Database Systems</dc:title>
  <cp:lastModifiedBy>Vivek Shah</cp:lastModifiedBy>
  <cp:revision>40</cp:revision>
  <dcterms:modified xsi:type="dcterms:W3CDTF">2018-06-18T10:04:02Z</dcterms:modified>
</cp:coreProperties>
</file>